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3"/>
  </p:notesMasterIdLst>
  <p:handoutMasterIdLst>
    <p:handoutMasterId r:id="rId14"/>
  </p:handoutMasterIdLst>
  <p:sldIdLst>
    <p:sldId id="256" r:id="rId3"/>
    <p:sldId id="340" r:id="rId4"/>
    <p:sldId id="353" r:id="rId5"/>
    <p:sldId id="354" r:id="rId6"/>
    <p:sldId id="358" r:id="rId7"/>
    <p:sldId id="355" r:id="rId8"/>
    <p:sldId id="347" r:id="rId9"/>
    <p:sldId id="352" r:id="rId10"/>
    <p:sldId id="350" r:id="rId11"/>
    <p:sldId id="349" r:id="rId12"/>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ige Morandi" initials="PM" lastIdx="6" clrIdx="0">
    <p:extLst>
      <p:ext uri="{19B8F6BF-5375-455C-9EA6-DF929625EA0E}">
        <p15:presenceInfo xmlns:p15="http://schemas.microsoft.com/office/powerpoint/2012/main" userId="Paige Morandi" providerId="None"/>
      </p:ext>
    </p:extLst>
  </p:cmAuthor>
  <p:cmAuthor id="2" name="Rob McDaniel" initials="RM" lastIdx="6" clrIdx="1">
    <p:extLst>
      <p:ext uri="{19B8F6BF-5375-455C-9EA6-DF929625EA0E}">
        <p15:presenceInfo xmlns:p15="http://schemas.microsoft.com/office/powerpoint/2012/main" userId="S::Rob@metrixiq.com::6fde54b1-c43a-48d2-8aa3-62d71cd0272e" providerId="AD"/>
      </p:ext>
    </p:extLst>
  </p:cmAuthor>
  <p:cmAuthor id="3" name="Daria Jouzdani" initials="DJ" lastIdx="9" clrIdx="2">
    <p:extLst>
      <p:ext uri="{19B8F6BF-5375-455C-9EA6-DF929625EA0E}">
        <p15:presenceInfo xmlns:p15="http://schemas.microsoft.com/office/powerpoint/2012/main" userId="S::djouzdani@metrixiq.com::0014ce6f-99cf-46df-9633-2fe07b85cc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1056"/>
    <a:srgbClr val="451057"/>
    <a:srgbClr val="EA9C00"/>
    <a:srgbClr val="119DA4"/>
    <a:srgbClr val="15BDC5"/>
    <a:srgbClr val="8F709A"/>
    <a:srgbClr val="CFCC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6CC083-FA48-1810-EA99-2201F5B21601}" v="900" dt="2025-05-12T18:37:32.313"/>
    <p1510:client id="{9A84786F-2900-5D30-DBB6-512D32EF13F9}" v="174" dt="2025-05-12T03:16:59.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0146" autoAdjust="0"/>
  </p:normalViewPr>
  <p:slideViewPr>
    <p:cSldViewPr snapToGrid="0">
      <p:cViewPr varScale="1">
        <p:scale>
          <a:sx n="145" d="100"/>
          <a:sy n="145" d="100"/>
        </p:scale>
        <p:origin x="653" y="86"/>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rine Salas Young" userId="S::ksalasyoung@prosperitydenverfund.org::426f7db0-4b18-461a-8448-468c734abe10" providerId="AD" clId="Web-{9A84786F-2900-5D30-DBB6-512D32EF13F9}"/>
    <pc:docChg chg="delSld modSld sldOrd">
      <pc:chgData name="Korrine Salas Young" userId="S::ksalasyoung@prosperitydenverfund.org::426f7db0-4b18-461a-8448-468c734abe10" providerId="AD" clId="Web-{9A84786F-2900-5D30-DBB6-512D32EF13F9}" dt="2025-05-12T03:16:59.179" v="123" actId="20577"/>
      <pc:docMkLst>
        <pc:docMk/>
      </pc:docMkLst>
      <pc:sldChg chg="modSp">
        <pc:chgData name="Korrine Salas Young" userId="S::ksalasyoung@prosperitydenverfund.org::426f7db0-4b18-461a-8448-468c734abe10" providerId="AD" clId="Web-{9A84786F-2900-5D30-DBB6-512D32EF13F9}" dt="2025-05-12T03:02:05.713" v="4" actId="20577"/>
        <pc:sldMkLst>
          <pc:docMk/>
          <pc:sldMk cId="0" sldId="256"/>
        </pc:sldMkLst>
        <pc:spChg chg="mod">
          <ac:chgData name="Korrine Salas Young" userId="S::ksalasyoung@prosperitydenverfund.org::426f7db0-4b18-461a-8448-468c734abe10" providerId="AD" clId="Web-{9A84786F-2900-5D30-DBB6-512D32EF13F9}" dt="2025-05-12T03:02:05.713" v="4" actId="20577"/>
          <ac:spMkLst>
            <pc:docMk/>
            <pc:sldMk cId="0" sldId="256"/>
            <ac:spMk id="3" creationId="{1C45B887-A2B4-3512-09C3-2A483ED30F11}"/>
          </ac:spMkLst>
        </pc:spChg>
      </pc:sldChg>
      <pc:sldChg chg="del">
        <pc:chgData name="Korrine Salas Young" userId="S::ksalasyoung@prosperitydenverfund.org::426f7db0-4b18-461a-8448-468c734abe10" providerId="AD" clId="Web-{9A84786F-2900-5D30-DBB6-512D32EF13F9}" dt="2025-05-12T03:08:03.510" v="45"/>
        <pc:sldMkLst>
          <pc:docMk/>
          <pc:sldMk cId="2142452640" sldId="258"/>
        </pc:sldMkLst>
      </pc:sldChg>
      <pc:sldChg chg="modSp">
        <pc:chgData name="Korrine Salas Young" userId="S::ksalasyoung@prosperitydenverfund.org::426f7db0-4b18-461a-8448-468c734abe10" providerId="AD" clId="Web-{9A84786F-2900-5D30-DBB6-512D32EF13F9}" dt="2025-05-12T03:03:13.807" v="8" actId="20577"/>
        <pc:sldMkLst>
          <pc:docMk/>
          <pc:sldMk cId="276849897" sldId="340"/>
        </pc:sldMkLst>
        <pc:spChg chg="mod">
          <ac:chgData name="Korrine Salas Young" userId="S::ksalasyoung@prosperitydenverfund.org::426f7db0-4b18-461a-8448-468c734abe10" providerId="AD" clId="Web-{9A84786F-2900-5D30-DBB6-512D32EF13F9}" dt="2025-05-12T03:03:13.807" v="8" actId="20577"/>
          <ac:spMkLst>
            <pc:docMk/>
            <pc:sldMk cId="276849897" sldId="340"/>
            <ac:spMk id="7" creationId="{6A644D28-E8BD-A3B7-5E38-F667801A793E}"/>
          </ac:spMkLst>
        </pc:spChg>
      </pc:sldChg>
      <pc:sldChg chg="modSp ord">
        <pc:chgData name="Korrine Salas Young" userId="S::ksalasyoung@prosperitydenverfund.org::426f7db0-4b18-461a-8448-468c734abe10" providerId="AD" clId="Web-{9A84786F-2900-5D30-DBB6-512D32EF13F9}" dt="2025-05-12T03:16:59.179" v="123" actId="20577"/>
        <pc:sldMkLst>
          <pc:docMk/>
          <pc:sldMk cId="3999885894" sldId="347"/>
        </pc:sldMkLst>
        <pc:spChg chg="mod">
          <ac:chgData name="Korrine Salas Young" userId="S::ksalasyoung@prosperitydenverfund.org::426f7db0-4b18-461a-8448-468c734abe10" providerId="AD" clId="Web-{9A84786F-2900-5D30-DBB6-512D32EF13F9}" dt="2025-05-12T03:16:59.179" v="123" actId="20577"/>
          <ac:spMkLst>
            <pc:docMk/>
            <pc:sldMk cId="3999885894" sldId="347"/>
            <ac:spMk id="3" creationId="{47ED779F-15CF-A42A-5249-C9569F6CD5D3}"/>
          </ac:spMkLst>
        </pc:spChg>
      </pc:sldChg>
      <pc:sldChg chg="modSp">
        <pc:chgData name="Korrine Salas Young" userId="S::ksalasyoung@prosperitydenverfund.org::426f7db0-4b18-461a-8448-468c734abe10" providerId="AD" clId="Web-{9A84786F-2900-5D30-DBB6-512D32EF13F9}" dt="2025-05-12T03:10:46.529" v="73" actId="20577"/>
        <pc:sldMkLst>
          <pc:docMk/>
          <pc:sldMk cId="3508753638" sldId="349"/>
        </pc:sldMkLst>
        <pc:spChg chg="mod">
          <ac:chgData name="Korrine Salas Young" userId="S::ksalasyoung@prosperitydenverfund.org::426f7db0-4b18-461a-8448-468c734abe10" providerId="AD" clId="Web-{9A84786F-2900-5D30-DBB6-512D32EF13F9}" dt="2025-05-12T03:10:46.529" v="73" actId="20577"/>
          <ac:spMkLst>
            <pc:docMk/>
            <pc:sldMk cId="3508753638" sldId="349"/>
            <ac:spMk id="108" creationId="{00000000-0000-0000-0000-000000000000}"/>
          </ac:spMkLst>
        </pc:spChg>
      </pc:sldChg>
      <pc:sldChg chg="ord">
        <pc:chgData name="Korrine Salas Young" userId="S::ksalasyoung@prosperitydenverfund.org::426f7db0-4b18-461a-8448-468c734abe10" providerId="AD" clId="Web-{9A84786F-2900-5D30-DBB6-512D32EF13F9}" dt="2025-05-12T03:07:59.354" v="44"/>
        <pc:sldMkLst>
          <pc:docMk/>
          <pc:sldMk cId="2638902818" sldId="350"/>
        </pc:sldMkLst>
      </pc:sldChg>
      <pc:sldChg chg="modSp">
        <pc:chgData name="Korrine Salas Young" userId="S::ksalasyoung@prosperitydenverfund.org::426f7db0-4b18-461a-8448-468c734abe10" providerId="AD" clId="Web-{9A84786F-2900-5D30-DBB6-512D32EF13F9}" dt="2025-05-12T03:07:14.791" v="41"/>
        <pc:sldMkLst>
          <pc:docMk/>
          <pc:sldMk cId="2940050630" sldId="352"/>
        </pc:sldMkLst>
        <pc:graphicFrameChg chg="mod modGraphic">
          <ac:chgData name="Korrine Salas Young" userId="S::ksalasyoung@prosperitydenverfund.org::426f7db0-4b18-461a-8448-468c734abe10" providerId="AD" clId="Web-{9A84786F-2900-5D30-DBB6-512D32EF13F9}" dt="2025-05-12T03:07:14.791" v="41"/>
          <ac:graphicFrameMkLst>
            <pc:docMk/>
            <pc:sldMk cId="2940050630" sldId="352"/>
            <ac:graphicFrameMk id="3" creationId="{AB1E9059-83DF-A65D-A91C-CBE93F983D22}"/>
          </ac:graphicFrameMkLst>
        </pc:graphicFrameChg>
      </pc:sldChg>
      <pc:sldChg chg="modSp ord">
        <pc:chgData name="Korrine Salas Young" userId="S::ksalasyoung@prosperitydenverfund.org::426f7db0-4b18-461a-8448-468c734abe10" providerId="AD" clId="Web-{9A84786F-2900-5D30-DBB6-512D32EF13F9}" dt="2025-05-12T03:10:24.259" v="69" actId="20577"/>
        <pc:sldMkLst>
          <pc:docMk/>
          <pc:sldMk cId="3354202526" sldId="354"/>
        </pc:sldMkLst>
        <pc:spChg chg="mod">
          <ac:chgData name="Korrine Salas Young" userId="S::ksalasyoung@prosperitydenverfund.org::426f7db0-4b18-461a-8448-468c734abe10" providerId="AD" clId="Web-{9A84786F-2900-5D30-DBB6-512D32EF13F9}" dt="2025-05-12T03:10:24.259" v="69" actId="20577"/>
          <ac:spMkLst>
            <pc:docMk/>
            <pc:sldMk cId="3354202526" sldId="354"/>
            <ac:spMk id="2" creationId="{3CEE2BA4-1C49-2EC7-BB76-DED074AD9458}"/>
          </ac:spMkLst>
        </pc:spChg>
        <pc:spChg chg="mod">
          <ac:chgData name="Korrine Salas Young" userId="S::ksalasyoung@prosperitydenverfund.org::426f7db0-4b18-461a-8448-468c734abe10" providerId="AD" clId="Web-{9A84786F-2900-5D30-DBB6-512D32EF13F9}" dt="2025-05-12T03:06:04.870" v="18" actId="20577"/>
          <ac:spMkLst>
            <pc:docMk/>
            <pc:sldMk cId="3354202526" sldId="354"/>
            <ac:spMk id="3" creationId="{82BF7D36-D2DB-B9B0-696E-5206B119F47E}"/>
          </ac:spMkLst>
        </pc:spChg>
      </pc:sldChg>
      <pc:sldChg chg="ord">
        <pc:chgData name="Korrine Salas Young" userId="S::ksalasyoung@prosperitydenverfund.org::426f7db0-4b18-461a-8448-468c734abe10" providerId="AD" clId="Web-{9A84786F-2900-5D30-DBB6-512D32EF13F9}" dt="2025-05-12T03:07:30.244" v="43"/>
        <pc:sldMkLst>
          <pc:docMk/>
          <pc:sldMk cId="689297488" sldId="355"/>
        </pc:sldMkLst>
      </pc:sldChg>
      <pc:sldChg chg="del">
        <pc:chgData name="Korrine Salas Young" userId="S::ksalasyoung@prosperitydenverfund.org::426f7db0-4b18-461a-8448-468c734abe10" providerId="AD" clId="Web-{9A84786F-2900-5D30-DBB6-512D32EF13F9}" dt="2025-05-12T03:06:48.463" v="19"/>
        <pc:sldMkLst>
          <pc:docMk/>
          <pc:sldMk cId="2901169573" sldId="359"/>
        </pc:sldMkLst>
      </pc:sldChg>
      <pc:sldChg chg="del">
        <pc:chgData name="Korrine Salas Young" userId="S::ksalasyoung@prosperitydenverfund.org::426f7db0-4b18-461a-8448-468c734abe10" providerId="AD" clId="Web-{9A84786F-2900-5D30-DBB6-512D32EF13F9}" dt="2025-05-12T03:03:20.603" v="9"/>
        <pc:sldMkLst>
          <pc:docMk/>
          <pc:sldMk cId="161849770" sldId="360"/>
        </pc:sldMkLst>
      </pc:sldChg>
    </pc:docChg>
  </pc:docChgLst>
  <pc:docChgLst>
    <pc:chgData name="Korrine Salas Young" userId="S::ksalasyoung@prosperitydenverfund.org::426f7db0-4b18-461a-8448-468c734abe10" providerId="AD" clId="Web-{726CC083-FA48-1810-EA99-2201F5B21601}"/>
    <pc:docChg chg="delSld modSld sldOrd">
      <pc:chgData name="Korrine Salas Young" userId="S::ksalasyoung@prosperitydenverfund.org::426f7db0-4b18-461a-8448-468c734abe10" providerId="AD" clId="Web-{726CC083-FA48-1810-EA99-2201F5B21601}" dt="2025-05-12T18:37:32.313" v="699"/>
      <pc:docMkLst>
        <pc:docMk/>
      </pc:docMkLst>
      <pc:sldChg chg="modSp">
        <pc:chgData name="Korrine Salas Young" userId="S::ksalasyoung@prosperitydenverfund.org::426f7db0-4b18-461a-8448-468c734abe10" providerId="AD" clId="Web-{726CC083-FA48-1810-EA99-2201F5B21601}" dt="2025-05-12T18:11:51.682" v="546" actId="20577"/>
        <pc:sldMkLst>
          <pc:docMk/>
          <pc:sldMk cId="276849897" sldId="340"/>
        </pc:sldMkLst>
        <pc:spChg chg="mod">
          <ac:chgData name="Korrine Salas Young" userId="S::ksalasyoung@prosperitydenverfund.org::426f7db0-4b18-461a-8448-468c734abe10" providerId="AD" clId="Web-{726CC083-FA48-1810-EA99-2201F5B21601}" dt="2025-05-12T18:11:51.682" v="546" actId="20577"/>
          <ac:spMkLst>
            <pc:docMk/>
            <pc:sldMk cId="276849897" sldId="340"/>
            <ac:spMk id="7" creationId="{6A644D28-E8BD-A3B7-5E38-F667801A793E}"/>
          </ac:spMkLst>
        </pc:spChg>
      </pc:sldChg>
      <pc:sldChg chg="modSp">
        <pc:chgData name="Korrine Salas Young" userId="S::ksalasyoung@prosperitydenverfund.org::426f7db0-4b18-461a-8448-468c734abe10" providerId="AD" clId="Web-{726CC083-FA48-1810-EA99-2201F5B21601}" dt="2025-05-12T18:19:18.418" v="553" actId="20577"/>
        <pc:sldMkLst>
          <pc:docMk/>
          <pc:sldMk cId="3999885894" sldId="347"/>
        </pc:sldMkLst>
        <pc:spChg chg="mod">
          <ac:chgData name="Korrine Salas Young" userId="S::ksalasyoung@prosperitydenverfund.org::426f7db0-4b18-461a-8448-468c734abe10" providerId="AD" clId="Web-{726CC083-FA48-1810-EA99-2201F5B21601}" dt="2025-05-12T18:19:18.418" v="553" actId="20577"/>
          <ac:spMkLst>
            <pc:docMk/>
            <pc:sldMk cId="3999885894" sldId="347"/>
            <ac:spMk id="3" creationId="{47ED779F-15CF-A42A-5249-C9569F6CD5D3}"/>
          </ac:spMkLst>
        </pc:spChg>
      </pc:sldChg>
      <pc:sldChg chg="ord">
        <pc:chgData name="Korrine Salas Young" userId="S::ksalasyoung@prosperitydenverfund.org::426f7db0-4b18-461a-8448-468c734abe10" providerId="AD" clId="Web-{726CC083-FA48-1810-EA99-2201F5B21601}" dt="2025-05-12T17:32:21.033" v="213"/>
        <pc:sldMkLst>
          <pc:docMk/>
          <pc:sldMk cId="3508753638" sldId="349"/>
        </pc:sldMkLst>
      </pc:sldChg>
      <pc:sldChg chg="modSp">
        <pc:chgData name="Korrine Salas Young" userId="S::ksalasyoung@prosperitydenverfund.org::426f7db0-4b18-461a-8448-468c734abe10" providerId="AD" clId="Web-{726CC083-FA48-1810-EA99-2201F5B21601}" dt="2025-05-12T18:37:32.313" v="699"/>
        <pc:sldMkLst>
          <pc:docMk/>
          <pc:sldMk cId="2940050630" sldId="352"/>
        </pc:sldMkLst>
        <pc:spChg chg="mod">
          <ac:chgData name="Korrine Salas Young" userId="S::ksalasyoung@prosperitydenverfund.org::426f7db0-4b18-461a-8448-468c734abe10" providerId="AD" clId="Web-{726CC083-FA48-1810-EA99-2201F5B21601}" dt="2025-05-12T18:10:43.291" v="523" actId="20577"/>
          <ac:spMkLst>
            <pc:docMk/>
            <pc:sldMk cId="2940050630" sldId="352"/>
            <ac:spMk id="108" creationId="{00000000-0000-0000-0000-000000000000}"/>
          </ac:spMkLst>
        </pc:spChg>
        <pc:spChg chg="mod">
          <ac:chgData name="Korrine Salas Young" userId="S::ksalasyoung@prosperitydenverfund.org::426f7db0-4b18-461a-8448-468c734abe10" providerId="AD" clId="Web-{726CC083-FA48-1810-EA99-2201F5B21601}" dt="2025-05-12T17:53:08.756" v="379" actId="1076"/>
          <ac:spMkLst>
            <pc:docMk/>
            <pc:sldMk cId="2940050630" sldId="352"/>
            <ac:spMk id="111" creationId="{00000000-0000-0000-0000-000000000000}"/>
          </ac:spMkLst>
        </pc:spChg>
        <pc:graphicFrameChg chg="mod modGraphic">
          <ac:chgData name="Korrine Salas Young" userId="S::ksalasyoung@prosperitydenverfund.org::426f7db0-4b18-461a-8448-468c734abe10" providerId="AD" clId="Web-{726CC083-FA48-1810-EA99-2201F5B21601}" dt="2025-05-12T18:37:32.313" v="699"/>
          <ac:graphicFrameMkLst>
            <pc:docMk/>
            <pc:sldMk cId="2940050630" sldId="352"/>
            <ac:graphicFrameMk id="3" creationId="{AB1E9059-83DF-A65D-A91C-CBE93F983D22}"/>
          </ac:graphicFrameMkLst>
        </pc:graphicFrameChg>
        <pc:picChg chg="mod">
          <ac:chgData name="Korrine Salas Young" userId="S::ksalasyoung@prosperitydenverfund.org::426f7db0-4b18-461a-8448-468c734abe10" providerId="AD" clId="Web-{726CC083-FA48-1810-EA99-2201F5B21601}" dt="2025-05-12T17:53:17.412" v="381" actId="14100"/>
          <ac:picMkLst>
            <pc:docMk/>
            <pc:sldMk cId="2940050630" sldId="352"/>
            <ac:picMk id="2" creationId="{F11ACE8C-6561-413A-AF56-E7F0B26A01CA}"/>
          </ac:picMkLst>
        </pc:picChg>
        <pc:cxnChg chg="mod">
          <ac:chgData name="Korrine Salas Young" userId="S::ksalasyoung@prosperitydenverfund.org::426f7db0-4b18-461a-8448-468c734abe10" providerId="AD" clId="Web-{726CC083-FA48-1810-EA99-2201F5B21601}" dt="2025-05-12T17:53:08.756" v="379" actId="1076"/>
          <ac:cxnSpMkLst>
            <pc:docMk/>
            <pc:sldMk cId="2940050630" sldId="352"/>
            <ac:cxnSpMk id="110" creationId="{00000000-0000-0000-0000-000000000000}"/>
          </ac:cxnSpMkLst>
        </pc:cxnChg>
      </pc:sldChg>
      <pc:sldChg chg="modSp">
        <pc:chgData name="Korrine Salas Young" userId="S::ksalasyoung@prosperitydenverfund.org::426f7db0-4b18-461a-8448-468c734abe10" providerId="AD" clId="Web-{726CC083-FA48-1810-EA99-2201F5B21601}" dt="2025-05-12T18:12:12.198" v="549" actId="20577"/>
        <pc:sldMkLst>
          <pc:docMk/>
          <pc:sldMk cId="3456595993" sldId="353"/>
        </pc:sldMkLst>
        <pc:spChg chg="mod">
          <ac:chgData name="Korrine Salas Young" userId="S::ksalasyoung@prosperitydenverfund.org::426f7db0-4b18-461a-8448-468c734abe10" providerId="AD" clId="Web-{726CC083-FA48-1810-EA99-2201F5B21601}" dt="2025-05-12T18:12:12.198" v="549" actId="20577"/>
          <ac:spMkLst>
            <pc:docMk/>
            <pc:sldMk cId="3456595993" sldId="353"/>
            <ac:spMk id="3" creationId="{47ED779F-15CF-A42A-5249-C9569F6CD5D3}"/>
          </ac:spMkLst>
        </pc:spChg>
      </pc:sldChg>
      <pc:sldChg chg="ord">
        <pc:chgData name="Korrine Salas Young" userId="S::ksalasyoung@prosperitydenverfund.org::426f7db0-4b18-461a-8448-468c734abe10" providerId="AD" clId="Web-{726CC083-FA48-1810-EA99-2201F5B21601}" dt="2025-05-12T17:27:43.297" v="144"/>
        <pc:sldMkLst>
          <pc:docMk/>
          <pc:sldMk cId="3354202526" sldId="354"/>
        </pc:sldMkLst>
      </pc:sldChg>
      <pc:sldChg chg="modSp">
        <pc:chgData name="Korrine Salas Young" userId="S::ksalasyoung@prosperitydenverfund.org::426f7db0-4b18-461a-8448-468c734abe10" providerId="AD" clId="Web-{726CC083-FA48-1810-EA99-2201F5B21601}" dt="2025-05-12T18:09:56.604" v="502" actId="20577"/>
        <pc:sldMkLst>
          <pc:docMk/>
          <pc:sldMk cId="689297488" sldId="355"/>
        </pc:sldMkLst>
        <pc:spChg chg="mod">
          <ac:chgData name="Korrine Salas Young" userId="S::ksalasyoung@prosperitydenverfund.org::426f7db0-4b18-461a-8448-468c734abe10" providerId="AD" clId="Web-{726CC083-FA48-1810-EA99-2201F5B21601}" dt="2025-05-12T18:09:56.604" v="502" actId="20577"/>
          <ac:spMkLst>
            <pc:docMk/>
            <pc:sldMk cId="689297488" sldId="355"/>
            <ac:spMk id="10" creationId="{449F5A62-A0A2-CE29-4749-A259A22FC98B}"/>
          </ac:spMkLst>
        </pc:spChg>
      </pc:sldChg>
      <pc:sldChg chg="del">
        <pc:chgData name="Korrine Salas Young" userId="S::ksalasyoung@prosperitydenverfund.org::426f7db0-4b18-461a-8448-468c734abe10" providerId="AD" clId="Web-{726CC083-FA48-1810-EA99-2201F5B21601}" dt="2025-05-12T18:04:38.462" v="419"/>
        <pc:sldMkLst>
          <pc:docMk/>
          <pc:sldMk cId="2547810511" sldId="356"/>
        </pc:sldMkLst>
      </pc:sldChg>
      <pc:sldChg chg="addSp delSp modSp">
        <pc:chgData name="Korrine Salas Young" userId="S::ksalasyoung@prosperitydenverfund.org::426f7db0-4b18-461a-8448-468c734abe10" providerId="AD" clId="Web-{726CC083-FA48-1810-EA99-2201F5B21601}" dt="2025-05-12T17:32:36.002" v="214" actId="20577"/>
        <pc:sldMkLst>
          <pc:docMk/>
          <pc:sldMk cId="2518405066" sldId="358"/>
        </pc:sldMkLst>
        <pc:spChg chg="del mod">
          <ac:chgData name="Korrine Salas Young" userId="S::ksalasyoung@prosperitydenverfund.org::426f7db0-4b18-461a-8448-468c734abe10" providerId="AD" clId="Web-{726CC083-FA48-1810-EA99-2201F5B21601}" dt="2025-05-12T17:32:00.502" v="204"/>
          <ac:spMkLst>
            <pc:docMk/>
            <pc:sldMk cId="2518405066" sldId="358"/>
            <ac:spMk id="3" creationId="{82BF7D36-D2DB-B9B0-696E-5206B119F47E}"/>
          </ac:spMkLst>
        </pc:spChg>
        <pc:spChg chg="add mod">
          <ac:chgData name="Korrine Salas Young" userId="S::ksalasyoung@prosperitydenverfund.org::426f7db0-4b18-461a-8448-468c734abe10" providerId="AD" clId="Web-{726CC083-FA48-1810-EA99-2201F5B21601}" dt="2025-05-12T17:32:10.986" v="212" actId="20577"/>
          <ac:spMkLst>
            <pc:docMk/>
            <pc:sldMk cId="2518405066" sldId="358"/>
            <ac:spMk id="4" creationId="{4AEC9D13-E4FA-876D-EAF1-E6EB158F3841}"/>
          </ac:spMkLst>
        </pc:spChg>
        <pc:spChg chg="mod">
          <ac:chgData name="Korrine Salas Young" userId="S::ksalasyoung@prosperitydenverfund.org::426f7db0-4b18-461a-8448-468c734abe10" providerId="AD" clId="Web-{726CC083-FA48-1810-EA99-2201F5B21601}" dt="2025-05-12T17:32:36.002" v="214" actId="20577"/>
          <ac:spMkLst>
            <pc:docMk/>
            <pc:sldMk cId="2518405066" sldId="358"/>
            <ac:spMk id="10" creationId="{449F5A62-A0A2-CE29-4749-A259A22FC98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A56789-E14F-4B17-B3E1-2E7B905FFA1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61685E5C-7ECE-4559-B3B4-270239706CCC}"/>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8A1D0F1-4231-4FD0-AD23-0E91705F05E0}" type="datetimeFigureOut">
              <a:rPr lang="en-US" smtClean="0"/>
              <a:t>5/12/2025</a:t>
            </a:fld>
            <a:endParaRPr lang="en-US"/>
          </a:p>
        </p:txBody>
      </p:sp>
      <p:sp>
        <p:nvSpPr>
          <p:cNvPr id="4" name="Footer Placeholder 3">
            <a:extLst>
              <a:ext uri="{FF2B5EF4-FFF2-40B4-BE49-F238E27FC236}">
                <a16:creationId xmlns:a16="http://schemas.microsoft.com/office/drawing/2014/main" id="{54316B3A-1298-4908-8C9A-B92A33B97C26}"/>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a:t>Includes only currently approved students, not outstanding pending students</a:t>
            </a:r>
          </a:p>
        </p:txBody>
      </p:sp>
      <p:sp>
        <p:nvSpPr>
          <p:cNvPr id="5" name="Slide Number Placeholder 4">
            <a:extLst>
              <a:ext uri="{FF2B5EF4-FFF2-40B4-BE49-F238E27FC236}">
                <a16:creationId xmlns:a16="http://schemas.microsoft.com/office/drawing/2014/main" id="{E5D9EEA3-ACD2-4048-90E6-272255E557FD}"/>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68A00C6-EA8E-4351-AF6E-99B81D036A61}" type="slidenum">
              <a:rPr lang="en-US" smtClean="0"/>
              <a:t>‹#›</a:t>
            </a:fld>
            <a:endParaRPr lang="en-US"/>
          </a:p>
        </p:txBody>
      </p:sp>
    </p:spTree>
    <p:extLst>
      <p:ext uri="{BB962C8B-B14F-4D97-AF65-F5344CB8AC3E}">
        <p14:creationId xmlns:p14="http://schemas.microsoft.com/office/powerpoint/2010/main" val="75802940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hf hd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d4c65f7fa_1_4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d4c65f7fa_1_45: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indent="0">
              <a:lnSpc>
                <a:spcPct val="115000"/>
              </a:lnSpc>
              <a:buNone/>
            </a:pPr>
            <a:endParaRPr lang="en-US" dirty="0"/>
          </a:p>
        </p:txBody>
      </p:sp>
    </p:spTree>
    <p:extLst>
      <p:ext uri="{BB962C8B-B14F-4D97-AF65-F5344CB8AC3E}">
        <p14:creationId xmlns:p14="http://schemas.microsoft.com/office/powerpoint/2010/main" val="2831127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indent="0">
              <a:lnSpc>
                <a:spcPct val="115000"/>
              </a:lnSpc>
              <a:buNone/>
            </a:pPr>
            <a:endParaRPr lang="en-US" dirty="0"/>
          </a:p>
        </p:txBody>
      </p:sp>
    </p:spTree>
    <p:extLst>
      <p:ext uri="{BB962C8B-B14F-4D97-AF65-F5344CB8AC3E}">
        <p14:creationId xmlns:p14="http://schemas.microsoft.com/office/powerpoint/2010/main" val="406077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indent="0">
              <a:lnSpc>
                <a:spcPct val="115000"/>
              </a:lnSpc>
              <a:buNone/>
            </a:pPr>
            <a:endParaRPr lang="en-US" dirty="0"/>
          </a:p>
        </p:txBody>
      </p:sp>
    </p:spTree>
    <p:extLst>
      <p:ext uri="{BB962C8B-B14F-4D97-AF65-F5344CB8AC3E}">
        <p14:creationId xmlns:p14="http://schemas.microsoft.com/office/powerpoint/2010/main" val="161031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indent="0">
              <a:lnSpc>
                <a:spcPct val="115000"/>
              </a:lnSpc>
              <a:buNone/>
            </a:pPr>
            <a:endParaRPr lang="en-US" dirty="0"/>
          </a:p>
        </p:txBody>
      </p:sp>
    </p:spTree>
    <p:extLst>
      <p:ext uri="{BB962C8B-B14F-4D97-AF65-F5344CB8AC3E}">
        <p14:creationId xmlns:p14="http://schemas.microsoft.com/office/powerpoint/2010/main" val="1837707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lang="en-US" sz="1000" dirty="0"/>
          </a:p>
        </p:txBody>
      </p:sp>
    </p:spTree>
    <p:extLst>
      <p:ext uri="{BB962C8B-B14F-4D97-AF65-F5344CB8AC3E}">
        <p14:creationId xmlns:p14="http://schemas.microsoft.com/office/powerpoint/2010/main" val="866658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d4c65f7fa_1_5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d4c65f7fa_1_54: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171450" indent="-171450">
              <a:lnSpc>
                <a:spcPct val="115000"/>
              </a:lnSpc>
            </a:pPr>
            <a:endParaRPr lang="en-US" dirty="0"/>
          </a:p>
        </p:txBody>
      </p:sp>
    </p:spTree>
    <p:extLst>
      <p:ext uri="{BB962C8B-B14F-4D97-AF65-F5344CB8AC3E}">
        <p14:creationId xmlns:p14="http://schemas.microsoft.com/office/powerpoint/2010/main" val="1193153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3" name="Google Shape;6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64" name="Google Shape;64;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7" name="Google Shape;6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68" name="Google Shape;6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69" name="Google Shape;69;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72" name="Google Shape;72;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75" name="Google Shape;75;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76" name="Google Shape;76;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83" name="Google Shape;83;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4" name="Google Shape;84;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85" name="Google Shape;85;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88" name="Google Shape;88;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474BD-ACFE-5C55-8C38-D9210D99F3F1}"/>
              </a:ext>
            </a:extLst>
          </p:cNvPr>
          <p:cNvSpPr>
            <a:spLocks noGrp="1"/>
          </p:cNvSpPr>
          <p:nvPr>
            <p:ph idx="1"/>
          </p:nvPr>
        </p:nvSpPr>
        <p:spPr>
          <a:xfrm>
            <a:off x="233775" y="825863"/>
            <a:ext cx="8658766" cy="3806860"/>
          </a:xfrm>
        </p:spPr>
        <p:txBody>
          <a:bodyPr/>
          <a:lstStyle>
            <a:lvl1pPr>
              <a:buClr>
                <a:srgbClr val="451056"/>
              </a:buClr>
              <a:defRPr>
                <a:solidFill>
                  <a:srgbClr val="451056"/>
                </a:solidFill>
                <a:latin typeface="Arial" panose="020B0604020202020204" pitchFamily="34" charset="0"/>
                <a:cs typeface="Arial" panose="020B0604020202020204" pitchFamily="34" charset="0"/>
              </a:defRPr>
            </a:lvl1pPr>
            <a:lvl2pPr>
              <a:buClr>
                <a:srgbClr val="451056"/>
              </a:buClr>
              <a:defRPr>
                <a:solidFill>
                  <a:srgbClr val="451056"/>
                </a:solidFill>
                <a:latin typeface="Arial" panose="020B0604020202020204" pitchFamily="34" charset="0"/>
                <a:cs typeface="Arial" panose="020B0604020202020204" pitchFamily="34" charset="0"/>
              </a:defRPr>
            </a:lvl2pPr>
            <a:lvl3pPr>
              <a:buClr>
                <a:srgbClr val="451056"/>
              </a:buClr>
              <a:defRPr>
                <a:solidFill>
                  <a:srgbClr val="451056"/>
                </a:solidFill>
                <a:latin typeface="Arial" panose="020B0604020202020204" pitchFamily="34" charset="0"/>
                <a:cs typeface="Arial" panose="020B0604020202020204" pitchFamily="34" charset="0"/>
              </a:defRPr>
            </a:lvl3pPr>
            <a:lvl4pPr>
              <a:buClr>
                <a:srgbClr val="451056"/>
              </a:buClr>
              <a:defRPr>
                <a:solidFill>
                  <a:srgbClr val="451056"/>
                </a:solidFill>
                <a:latin typeface="Arial" panose="020B0604020202020204" pitchFamily="34" charset="0"/>
                <a:cs typeface="Arial" panose="020B0604020202020204" pitchFamily="34" charset="0"/>
              </a:defRPr>
            </a:lvl4pPr>
            <a:lvl5pPr>
              <a:buClr>
                <a:srgbClr val="451056"/>
              </a:buClr>
              <a:defRPr>
                <a:solidFill>
                  <a:srgbClr val="451056"/>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Google Shape;110;p26">
            <a:extLst>
              <a:ext uri="{FF2B5EF4-FFF2-40B4-BE49-F238E27FC236}">
                <a16:creationId xmlns:a16="http://schemas.microsoft.com/office/drawing/2014/main" id="{F35B29DD-3B80-7C8D-F860-1D356C7EC551}"/>
              </a:ext>
            </a:extLst>
          </p:cNvPr>
          <p:cNvCxnSpPr>
            <a:cxnSpLocks/>
            <a:stCxn id="12" idx="3"/>
          </p:cNvCxnSpPr>
          <p:nvPr userDrawn="1"/>
        </p:nvCxnSpPr>
        <p:spPr>
          <a:xfrm>
            <a:off x="0" y="679163"/>
            <a:ext cx="9144000" cy="0"/>
          </a:xfrm>
          <a:prstGeom prst="straightConnector1">
            <a:avLst/>
          </a:prstGeom>
          <a:noFill/>
          <a:ln w="19050" cap="flat" cmpd="sng">
            <a:solidFill>
              <a:srgbClr val="119DA4"/>
            </a:solidFill>
            <a:prstDash val="solid"/>
            <a:round/>
            <a:headEnd type="none" w="med" len="med"/>
            <a:tailEnd type="none" w="med" len="med"/>
          </a:ln>
        </p:spPr>
      </p:cxnSp>
      <p:sp>
        <p:nvSpPr>
          <p:cNvPr id="12" name="Google Shape;111;p26">
            <a:extLst>
              <a:ext uri="{FF2B5EF4-FFF2-40B4-BE49-F238E27FC236}">
                <a16:creationId xmlns:a16="http://schemas.microsoft.com/office/drawing/2014/main" id="{589B4C53-96A5-FA5D-3F93-8B00F0958DF7}"/>
              </a:ext>
            </a:extLst>
          </p:cNvPr>
          <p:cNvSpPr/>
          <p:nvPr userDrawn="1"/>
        </p:nvSpPr>
        <p:spPr>
          <a:xfrm rot="5400000">
            <a:off x="-8213" y="540675"/>
            <a:ext cx="293400" cy="276975"/>
          </a:xfrm>
          <a:prstGeom prst="triangle">
            <a:avLst>
              <a:gd name="adj" fmla="val 50000"/>
            </a:avLst>
          </a:prstGeom>
          <a:solidFill>
            <a:srgbClr val="119DA4"/>
          </a:solidFill>
          <a:ln>
            <a:noFill/>
          </a:ln>
        </p:spPr>
        <p:txBody>
          <a:bodyPr spcFirstLastPara="1" wrap="square" lIns="68569" tIns="68569" rIns="68569" bIns="68569" anchor="ctr" anchorCtr="0">
            <a:noAutofit/>
          </a:bodyPr>
          <a:lstStyle/>
          <a:p>
            <a:pPr defTabSz="685784">
              <a:defRPr/>
            </a:pPr>
            <a:endParaRPr sz="1050">
              <a:solidFill>
                <a:srgbClr val="119DA4"/>
              </a:solidFill>
            </a:endParaRPr>
          </a:p>
        </p:txBody>
      </p:sp>
      <p:pic>
        <p:nvPicPr>
          <p:cNvPr id="14" name="Picture 13" descr="A picture containing drawing, window&#10;&#10;Description automatically generated">
            <a:extLst>
              <a:ext uri="{FF2B5EF4-FFF2-40B4-BE49-F238E27FC236}">
                <a16:creationId xmlns:a16="http://schemas.microsoft.com/office/drawing/2014/main" id="{28FAD74D-62F6-23A0-445F-53894BFC7E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75673" y="55386"/>
            <a:ext cx="1483765" cy="559886"/>
          </a:xfrm>
          <a:prstGeom prst="rect">
            <a:avLst/>
          </a:prstGeom>
        </p:spPr>
      </p:pic>
      <p:sp>
        <p:nvSpPr>
          <p:cNvPr id="15" name="Title 1">
            <a:extLst>
              <a:ext uri="{FF2B5EF4-FFF2-40B4-BE49-F238E27FC236}">
                <a16:creationId xmlns:a16="http://schemas.microsoft.com/office/drawing/2014/main" id="{A89533BF-4263-3ADE-C268-7C944007B7DF}"/>
              </a:ext>
            </a:extLst>
          </p:cNvPr>
          <p:cNvSpPr>
            <a:spLocks noGrp="1"/>
          </p:cNvSpPr>
          <p:nvPr>
            <p:ph type="title"/>
          </p:nvPr>
        </p:nvSpPr>
        <p:spPr>
          <a:xfrm>
            <a:off x="233774" y="160391"/>
            <a:ext cx="7886700" cy="372072"/>
          </a:xfrm>
        </p:spPr>
        <p:txBody>
          <a:bodyPr>
            <a:normAutofit/>
          </a:bodyPr>
          <a:lstStyle>
            <a:lvl1pPr>
              <a:defRPr sz="2100">
                <a:solidFill>
                  <a:srgbClr val="451056"/>
                </a:solidFill>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r>
              <a:rPr lang="en-US" dirty="0"/>
              <a:t>Click to edit Master title style</a:t>
            </a:r>
          </a:p>
        </p:txBody>
      </p:sp>
    </p:spTree>
    <p:extLst>
      <p:ext uri="{BB962C8B-B14F-4D97-AF65-F5344CB8AC3E}">
        <p14:creationId xmlns:p14="http://schemas.microsoft.com/office/powerpoint/2010/main" val="304468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Open Sans ExtraBold"/>
              <a:buNone/>
              <a:defRPr sz="2800">
                <a:solidFill>
                  <a:schemeClr val="dk1"/>
                </a:solidFill>
                <a:latin typeface="Open Sans ExtraBold"/>
                <a:ea typeface="Open Sans ExtraBold"/>
                <a:cs typeface="Open Sans ExtraBold"/>
                <a:sym typeface="Open Sans ExtraBol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Poppins"/>
              <a:buChar char="●"/>
              <a:defRPr sz="1800">
                <a:solidFill>
                  <a:schemeClr val="dk1"/>
                </a:solidFill>
                <a:latin typeface="Poppins"/>
                <a:ea typeface="Poppins"/>
                <a:cs typeface="Poppins"/>
                <a:sym typeface="Poppins"/>
              </a:defRPr>
            </a:lvl1pPr>
            <a:lvl2pPr marL="914400" lvl="1"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a:lnSpc>
                <a:spcPct val="100000"/>
              </a:lnSpc>
              <a:spcBef>
                <a:spcPts val="1600"/>
              </a:spcBef>
              <a:spcAft>
                <a:spcPts val="160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6" r:id="rId6"/>
    <p:sldLayoutId id="2147483667" r:id="rId7"/>
    <p:sldLayoutId id="2147483672" r:id="rId8"/>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hyperlink" Target="https://us02web.zoom.us/j/82258856170?pwd=7hA7hDMzFTa4br4kU9uRgNPumPNHWN.1" TargetMode="External"/><Relationship Id="rId4" Type="http://schemas.openxmlformats.org/officeDocument/2006/relationships/hyperlink" Target="https://us02web.zoom.us/j/89599675750?pwd=bFCj98HbadtMcJjmJhaY3LEvMjYzZS.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www.prosperitydenverfund.org/wp-content/uploads/2025/04/Collegiate-Support-Services-Guide-Spring-2025.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539203"/>
            <a:ext cx="8520600" cy="1571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400" dirty="0">
                <a:solidFill>
                  <a:schemeClr val="lt2"/>
                </a:solidFill>
              </a:rPr>
              <a:t>Credentials Program Training Webinar</a:t>
            </a:r>
            <a:endParaRPr sz="3600" dirty="0">
              <a:solidFill>
                <a:schemeClr val="lt2"/>
              </a:solidFill>
              <a:latin typeface="Open Sans ExtraBold"/>
              <a:ea typeface="Open Sans ExtraBold"/>
              <a:cs typeface="Open Sans ExtraBold"/>
              <a:sym typeface="Open Sans ExtraBold"/>
            </a:endParaRPr>
          </a:p>
        </p:txBody>
      </p:sp>
      <p:cxnSp>
        <p:nvCxnSpPr>
          <p:cNvPr id="101" name="Google Shape;101;p25"/>
          <p:cNvCxnSpPr>
            <a:stCxn id="102" idx="3"/>
          </p:cNvCxnSpPr>
          <p:nvPr/>
        </p:nvCxnSpPr>
        <p:spPr>
          <a:xfrm>
            <a:off x="0" y="3441075"/>
            <a:ext cx="9164100" cy="0"/>
          </a:xfrm>
          <a:prstGeom prst="straightConnector1">
            <a:avLst/>
          </a:prstGeom>
          <a:noFill/>
          <a:ln w="28575" cap="flat" cmpd="sng">
            <a:solidFill>
              <a:schemeClr val="lt1"/>
            </a:solidFill>
            <a:prstDash val="solid"/>
            <a:round/>
            <a:headEnd type="none" w="med" len="med"/>
            <a:tailEnd type="none" w="med" len="med"/>
          </a:ln>
        </p:spPr>
      </p:cxnSp>
      <p:sp>
        <p:nvSpPr>
          <p:cNvPr id="102" name="Google Shape;102;p25"/>
          <p:cNvSpPr/>
          <p:nvPr/>
        </p:nvSpPr>
        <p:spPr>
          <a:xfrm rot="5400000">
            <a:off x="-10950" y="3256425"/>
            <a:ext cx="391200" cy="369300"/>
          </a:xfrm>
          <a:prstGeom prst="triangle">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5"/>
          <p:cNvSpPr/>
          <p:nvPr/>
        </p:nvSpPr>
        <p:spPr>
          <a:xfrm rot="-5400000">
            <a:off x="8763750" y="3256425"/>
            <a:ext cx="391200" cy="369300"/>
          </a:xfrm>
          <a:prstGeom prst="triangle">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Picture 11" descr="A picture containing drawing, window&#10;&#10;Description automatically generated">
            <a:extLst>
              <a:ext uri="{FF2B5EF4-FFF2-40B4-BE49-F238E27FC236}">
                <a16:creationId xmlns:a16="http://schemas.microsoft.com/office/drawing/2014/main" id="{2A5B0341-2244-47A5-AD33-BED35EA513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812" y="3712924"/>
            <a:ext cx="2414888" cy="911238"/>
          </a:xfrm>
          <a:prstGeom prst="rect">
            <a:avLst/>
          </a:prstGeom>
        </p:spPr>
      </p:pic>
      <p:sp>
        <p:nvSpPr>
          <p:cNvPr id="2" name="Slide Number Placeholder 1">
            <a:extLst>
              <a:ext uri="{FF2B5EF4-FFF2-40B4-BE49-F238E27FC236}">
                <a16:creationId xmlns:a16="http://schemas.microsoft.com/office/drawing/2014/main" id="{A06E5EB0-92A8-4975-B89D-D11F17A519B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
        <p:nvSpPr>
          <p:cNvPr id="3" name="Google Shape;100;p25">
            <a:extLst>
              <a:ext uri="{FF2B5EF4-FFF2-40B4-BE49-F238E27FC236}">
                <a16:creationId xmlns:a16="http://schemas.microsoft.com/office/drawing/2014/main" id="{1C45B887-A2B4-3512-09C3-2A483ED30F11}"/>
              </a:ext>
            </a:extLst>
          </p:cNvPr>
          <p:cNvSpPr txBox="1">
            <a:spLocks noGrp="1"/>
          </p:cNvSpPr>
          <p:nvPr>
            <p:ph type="subTitle" idx="1"/>
          </p:nvPr>
        </p:nvSpPr>
        <p:spPr>
          <a:xfrm>
            <a:off x="311700" y="2349717"/>
            <a:ext cx="8520600" cy="481105"/>
          </a:xfrm>
          <a:prstGeom prst="rect">
            <a:avLst/>
          </a:prstGeom>
        </p:spPr>
        <p:txBody>
          <a:bodyPr spcFirstLastPara="1" wrap="square" lIns="91425" tIns="91425" rIns="91425" bIns="91425" anchor="t" anchorCtr="0">
            <a:noAutofit/>
          </a:bodyPr>
          <a:lstStyle/>
          <a:p>
            <a:pPr marL="0" indent="0"/>
            <a:r>
              <a:rPr lang="en-US" sz="2000" dirty="0">
                <a:solidFill>
                  <a:schemeClr val="lt2"/>
                </a:solidFill>
              </a:rPr>
              <a:t>May 12,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11699" y="235050"/>
            <a:ext cx="8520600" cy="572700"/>
          </a:xfrm>
          <a:prstGeom prst="rect">
            <a:avLst/>
          </a:prstGeom>
        </p:spPr>
        <p:txBody>
          <a:bodyPr spcFirstLastPara="1" wrap="square" lIns="91425" tIns="91425" rIns="91425" bIns="91425" anchor="t" anchorCtr="0">
            <a:noAutofit/>
          </a:bodyPr>
          <a:lstStyle/>
          <a:p>
            <a:r>
              <a:rPr lang="en-US" b="1" dirty="0">
                <a:solidFill>
                  <a:schemeClr val="accent1"/>
                </a:solidFill>
              </a:rPr>
              <a:t>Reimbursement Periods</a:t>
            </a:r>
            <a:endParaRPr lang="en-US" b="1" dirty="0">
              <a:solidFill>
                <a:schemeClr val="accent1"/>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cxnSp>
        <p:nvCxnSpPr>
          <p:cNvPr id="110" name="Google Shape;110;p26"/>
          <p:cNvCxnSpPr>
            <a:stCxn id="111" idx="3"/>
          </p:cNvCxnSpPr>
          <p:nvPr/>
        </p:nvCxnSpPr>
        <p:spPr>
          <a:xfrm>
            <a:off x="0" y="905550"/>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720900"/>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defTabSz="914378">
              <a:defRPr/>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6"/>
            <a:ext cx="1978353" cy="746515"/>
          </a:xfrm>
          <a:prstGeom prst="rect">
            <a:avLst/>
          </a:prstGeom>
        </p:spPr>
      </p:pic>
      <p:pic>
        <p:nvPicPr>
          <p:cNvPr id="4" name="Picture 3">
            <a:extLst>
              <a:ext uri="{FF2B5EF4-FFF2-40B4-BE49-F238E27FC236}">
                <a16:creationId xmlns:a16="http://schemas.microsoft.com/office/drawing/2014/main" id="{6534740A-2C05-66E7-6348-61796ABC1CA9}"/>
              </a:ext>
            </a:extLst>
          </p:cNvPr>
          <p:cNvPicPr>
            <a:picLocks noChangeAspect="1"/>
          </p:cNvPicPr>
          <p:nvPr/>
        </p:nvPicPr>
        <p:blipFill>
          <a:blip r:embed="rId4"/>
          <a:srcRect t="13803"/>
          <a:stretch/>
        </p:blipFill>
        <p:spPr>
          <a:xfrm>
            <a:off x="1015564" y="1101150"/>
            <a:ext cx="7112870" cy="3800035"/>
          </a:xfrm>
          <a:prstGeom prst="rect">
            <a:avLst/>
          </a:prstGeom>
        </p:spPr>
      </p:pic>
    </p:spTree>
    <p:extLst>
      <p:ext uri="{BB962C8B-B14F-4D97-AF65-F5344CB8AC3E}">
        <p14:creationId xmlns:p14="http://schemas.microsoft.com/office/powerpoint/2010/main" val="3508753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11699" y="235050"/>
            <a:ext cx="8520600" cy="572700"/>
          </a:xfrm>
          <a:prstGeom prst="rect">
            <a:avLst/>
          </a:prstGeom>
        </p:spPr>
        <p:txBody>
          <a:bodyPr spcFirstLastPara="1" wrap="square" lIns="91425" tIns="91425" rIns="91425" bIns="91425" anchor="t" anchorCtr="0">
            <a:noAutofit/>
          </a:bodyPr>
          <a:lstStyle/>
          <a:p>
            <a:r>
              <a:rPr lang="en-US" b="1" dirty="0">
                <a:solidFill>
                  <a:schemeClr val="accent1"/>
                </a:solidFill>
                <a:latin typeface="Open Sans ExtraBold" panose="020B0906030804020204" pitchFamily="34" charset="0"/>
                <a:ea typeface="Open Sans ExtraBold" panose="020B0906030804020204" pitchFamily="34" charset="0"/>
                <a:cs typeface="Open Sans ExtraBold" panose="020B0906030804020204" pitchFamily="34" charset="0"/>
              </a:rPr>
              <a:t>Agenda</a:t>
            </a:r>
          </a:p>
        </p:txBody>
      </p:sp>
      <p:cxnSp>
        <p:nvCxnSpPr>
          <p:cNvPr id="110" name="Google Shape;110;p26"/>
          <p:cNvCxnSpPr>
            <a:stCxn id="111" idx="3"/>
          </p:cNvCxnSpPr>
          <p:nvPr/>
        </p:nvCxnSpPr>
        <p:spPr>
          <a:xfrm>
            <a:off x="0" y="905550"/>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720900"/>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defTabSz="914378">
              <a:defRPr/>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6"/>
            <a:ext cx="1978353" cy="746515"/>
          </a:xfrm>
          <a:prstGeom prst="rect">
            <a:avLst/>
          </a:prstGeom>
        </p:spPr>
      </p:pic>
      <p:sp>
        <p:nvSpPr>
          <p:cNvPr id="7" name="TextBox 6">
            <a:extLst>
              <a:ext uri="{FF2B5EF4-FFF2-40B4-BE49-F238E27FC236}">
                <a16:creationId xmlns:a16="http://schemas.microsoft.com/office/drawing/2014/main" id="{6A644D28-E8BD-A3B7-5E38-F667801A793E}"/>
              </a:ext>
            </a:extLst>
          </p:cNvPr>
          <p:cNvSpPr txBox="1"/>
          <p:nvPr/>
        </p:nvSpPr>
        <p:spPr>
          <a:xfrm>
            <a:off x="311699" y="1003350"/>
            <a:ext cx="7977351" cy="3477875"/>
          </a:xfrm>
          <a:prstGeom prst="rect">
            <a:avLst/>
          </a:prstGeom>
          <a:noFill/>
        </p:spPr>
        <p:txBody>
          <a:bodyPr wrap="square" lIns="91440" tIns="45720" rIns="91440" bIns="45720" rtlCol="0" anchor="t">
            <a:spAutoFit/>
          </a:bodyPr>
          <a:lstStyle/>
          <a:p>
            <a:pPr marL="342900" indent="-342900">
              <a:buClr>
                <a:srgbClr val="451056"/>
              </a:buClr>
              <a:buFont typeface="Arial" panose="020B0604020202020204" pitchFamily="34" charset="0"/>
              <a:buChar char="•"/>
            </a:pPr>
            <a:r>
              <a:rPr lang="en-US" sz="2000" dirty="0">
                <a:solidFill>
                  <a:schemeClr val="accent1"/>
                </a:solidFill>
              </a:rPr>
              <a:t>Introductions</a:t>
            </a:r>
          </a:p>
          <a:p>
            <a:pPr marL="342900" indent="-342900">
              <a:buClr>
                <a:srgbClr val="451056"/>
              </a:buClr>
              <a:buFont typeface="Arial" panose="020B0604020202020204" pitchFamily="34" charset="0"/>
              <a:buChar char="•"/>
            </a:pPr>
            <a:r>
              <a:rPr lang="en-US" sz="2000" dirty="0">
                <a:solidFill>
                  <a:schemeClr val="accent1"/>
                </a:solidFill>
              </a:rPr>
              <a:t>Timeline</a:t>
            </a:r>
          </a:p>
          <a:p>
            <a:pPr marL="342900" indent="-342900">
              <a:buClr>
                <a:srgbClr val="451056"/>
              </a:buClr>
              <a:buFont typeface="Arial" panose="020B0604020202020204" pitchFamily="34" charset="0"/>
              <a:buChar char="•"/>
            </a:pPr>
            <a:r>
              <a:rPr lang="en-US" sz="2000" dirty="0">
                <a:solidFill>
                  <a:schemeClr val="accent1"/>
                </a:solidFill>
              </a:rPr>
              <a:t>Policies</a:t>
            </a:r>
            <a:endParaRPr lang="en-US" dirty="0">
              <a:solidFill>
                <a:schemeClr val="accent1"/>
              </a:solidFill>
            </a:endParaRPr>
          </a:p>
          <a:p>
            <a:pPr marL="342900" indent="-342900">
              <a:buClr>
                <a:srgbClr val="451056"/>
              </a:buClr>
              <a:buFont typeface="Arial" panose="020B0604020202020204" pitchFamily="34" charset="0"/>
              <a:buChar char="•"/>
            </a:pPr>
            <a:r>
              <a:rPr lang="en-US" sz="2000" dirty="0">
                <a:solidFill>
                  <a:schemeClr val="accent1"/>
                </a:solidFill>
              </a:rPr>
              <a:t>Program Resources</a:t>
            </a:r>
            <a:endParaRPr lang="en-US" dirty="0">
              <a:solidFill>
                <a:schemeClr val="accent1"/>
              </a:solidFill>
            </a:endParaRPr>
          </a:p>
          <a:p>
            <a:pPr marL="342900" indent="-342900">
              <a:buClr>
                <a:srgbClr val="451056"/>
              </a:buClr>
              <a:buFont typeface="Arial" panose="020B0604020202020204" pitchFamily="34" charset="0"/>
              <a:buChar char="•"/>
            </a:pPr>
            <a:r>
              <a:rPr lang="en-US" sz="2000" dirty="0">
                <a:solidFill>
                  <a:schemeClr val="accent1"/>
                </a:solidFill>
              </a:rPr>
              <a:t>Eligible Learners</a:t>
            </a:r>
          </a:p>
          <a:p>
            <a:pPr marL="342900" indent="-342900">
              <a:buClr>
                <a:srgbClr val="451056"/>
              </a:buClr>
              <a:buFont typeface="Arial" panose="020B0604020202020204" pitchFamily="34" charset="0"/>
              <a:buChar char="•"/>
            </a:pPr>
            <a:r>
              <a:rPr lang="en-US" sz="2000" dirty="0">
                <a:solidFill>
                  <a:schemeClr val="accent1"/>
                </a:solidFill>
              </a:rPr>
              <a:t>Eligible Costs</a:t>
            </a:r>
          </a:p>
          <a:p>
            <a:pPr marL="342900" indent="-342900">
              <a:buClr>
                <a:srgbClr val="451056"/>
              </a:buClr>
              <a:buFont typeface="Arial" panose="020B0604020202020204" pitchFamily="34" charset="0"/>
              <a:buChar char="•"/>
            </a:pPr>
            <a:r>
              <a:rPr lang="en-US" sz="2000" dirty="0">
                <a:solidFill>
                  <a:schemeClr val="accent1"/>
                </a:solidFill>
              </a:rPr>
              <a:t>Reimbursement Calculation</a:t>
            </a:r>
          </a:p>
          <a:p>
            <a:pPr marL="342900" indent="-342900">
              <a:buClr>
                <a:srgbClr val="451056"/>
              </a:buClr>
              <a:buFont typeface="Arial" panose="020B0604020202020204" pitchFamily="34" charset="0"/>
              <a:buChar char="•"/>
            </a:pPr>
            <a:r>
              <a:rPr lang="en-US" sz="2000" dirty="0">
                <a:solidFill>
                  <a:schemeClr val="accent1"/>
                </a:solidFill>
              </a:rPr>
              <a:t>Reimbursement Period Alignment</a:t>
            </a:r>
          </a:p>
          <a:p>
            <a:pPr marL="342900" indent="-342900">
              <a:buClr>
                <a:srgbClr val="451056"/>
              </a:buClr>
              <a:buFont typeface="Arial" panose="020B0604020202020204" pitchFamily="34" charset="0"/>
              <a:buChar char="•"/>
            </a:pPr>
            <a:r>
              <a:rPr lang="en-US" sz="2000" dirty="0" err="1">
                <a:solidFill>
                  <a:schemeClr val="accent1"/>
                </a:solidFill>
              </a:rPr>
              <a:t>AidKit</a:t>
            </a:r>
            <a:r>
              <a:rPr lang="en-US" sz="2000" dirty="0">
                <a:solidFill>
                  <a:schemeClr val="accent1"/>
                </a:solidFill>
              </a:rPr>
              <a:t> Platform Instructions</a:t>
            </a:r>
          </a:p>
          <a:p>
            <a:pPr marL="342900" indent="-342900">
              <a:buClr>
                <a:srgbClr val="451056"/>
              </a:buClr>
              <a:buFont typeface="Arial" panose="020B0604020202020204" pitchFamily="34" charset="0"/>
              <a:buChar char="•"/>
            </a:pPr>
            <a:endParaRPr lang="en-US" sz="2000" dirty="0">
              <a:solidFill>
                <a:schemeClr val="accent1"/>
              </a:solidFill>
            </a:endParaRPr>
          </a:p>
          <a:p>
            <a:pPr marL="342900" indent="-342900">
              <a:buClr>
                <a:srgbClr val="451056"/>
              </a:buClr>
              <a:buFont typeface="Arial" panose="020B0604020202020204" pitchFamily="34" charset="0"/>
              <a:buChar char="•"/>
            </a:pPr>
            <a:endParaRPr lang="en-US" sz="2000" dirty="0">
              <a:solidFill>
                <a:schemeClr val="accent1"/>
              </a:solidFill>
            </a:endParaRPr>
          </a:p>
        </p:txBody>
      </p:sp>
    </p:spTree>
    <p:extLst>
      <p:ext uri="{BB962C8B-B14F-4D97-AF65-F5344CB8AC3E}">
        <p14:creationId xmlns:p14="http://schemas.microsoft.com/office/powerpoint/2010/main" val="27684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11699" y="235050"/>
            <a:ext cx="8520600" cy="572700"/>
          </a:xfrm>
          <a:prstGeom prst="rect">
            <a:avLst/>
          </a:prstGeom>
        </p:spPr>
        <p:txBody>
          <a:bodyPr spcFirstLastPara="1" wrap="square" lIns="91425" tIns="91425" rIns="91425" bIns="91425" anchor="t" anchorCtr="0">
            <a:noAutofit/>
          </a:bodyPr>
          <a:lstStyle/>
          <a:p>
            <a:r>
              <a:rPr lang="en-US" b="1" dirty="0">
                <a:solidFill>
                  <a:schemeClr val="accent1"/>
                </a:solidFill>
                <a:latin typeface="Open Sans ExtraBold" panose="020B0906030804020204" pitchFamily="34" charset="0"/>
                <a:ea typeface="Open Sans ExtraBold" panose="020B0906030804020204" pitchFamily="34" charset="0"/>
                <a:cs typeface="Open Sans ExtraBold" panose="020B0906030804020204" pitchFamily="34" charset="0"/>
              </a:rPr>
              <a:t>Timeline</a:t>
            </a:r>
          </a:p>
        </p:txBody>
      </p:sp>
      <p:cxnSp>
        <p:nvCxnSpPr>
          <p:cNvPr id="110" name="Google Shape;110;p26"/>
          <p:cNvCxnSpPr>
            <a:stCxn id="111" idx="3"/>
          </p:cNvCxnSpPr>
          <p:nvPr/>
        </p:nvCxnSpPr>
        <p:spPr>
          <a:xfrm>
            <a:off x="0" y="905550"/>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720900"/>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defTabSz="914378">
              <a:defRPr/>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6"/>
            <a:ext cx="1978353" cy="746515"/>
          </a:xfrm>
          <a:prstGeom prst="rect">
            <a:avLst/>
          </a:prstGeom>
        </p:spPr>
      </p:pic>
      <p:sp>
        <p:nvSpPr>
          <p:cNvPr id="3" name="TextBox 2">
            <a:extLst>
              <a:ext uri="{FF2B5EF4-FFF2-40B4-BE49-F238E27FC236}">
                <a16:creationId xmlns:a16="http://schemas.microsoft.com/office/drawing/2014/main" id="{47ED779F-15CF-A42A-5249-C9569F6CD5D3}"/>
              </a:ext>
            </a:extLst>
          </p:cNvPr>
          <p:cNvSpPr txBox="1"/>
          <p:nvPr/>
        </p:nvSpPr>
        <p:spPr>
          <a:xfrm>
            <a:off x="369300" y="907277"/>
            <a:ext cx="8600990" cy="2638992"/>
          </a:xfrm>
          <a:prstGeom prst="rect">
            <a:avLst/>
          </a:prstGeom>
          <a:noFill/>
        </p:spPr>
        <p:txBody>
          <a:bodyPr wrap="square" lIns="91440" tIns="45720" rIns="91440" bIns="45720" anchor="t">
            <a:spAutoFit/>
          </a:bodyPr>
          <a:lstStyle/>
          <a:p>
            <a:pPr>
              <a:lnSpc>
                <a:spcPct val="150000"/>
              </a:lnSpc>
            </a:pPr>
            <a:r>
              <a:rPr lang="en-US" b="1" dirty="0">
                <a:latin typeface="Times New Roman"/>
                <a:ea typeface="Times New Roman" panose="02020603050405020304" pitchFamily="18" charset="0"/>
                <a:cs typeface="Times New Roman"/>
              </a:rPr>
              <a:t>5/12 </a:t>
            </a:r>
            <a:r>
              <a:rPr lang="en-US" b="1" kern="0" dirty="0">
                <a:effectLst/>
                <a:latin typeface="Times New Roman"/>
                <a:ea typeface="Times New Roman" panose="02020603050405020304" pitchFamily="18" charset="0"/>
                <a:cs typeface="Times New Roman"/>
              </a:rPr>
              <a:t>	</a:t>
            </a:r>
            <a:r>
              <a:rPr lang="en-US" b="1" u="sng" kern="0" dirty="0">
                <a:solidFill>
                  <a:srgbClr val="467886"/>
                </a:solidFill>
                <a:effectLst/>
                <a:latin typeface="Times New Roman"/>
                <a:ea typeface="Times New Roman" panose="02020603050405020304" pitchFamily="18" charset="0"/>
                <a:cs typeface="Times New Roman"/>
                <a:hlinkClick r:id="rId4"/>
              </a:rPr>
              <a:t>Training Webinar</a:t>
            </a:r>
            <a:r>
              <a:rPr lang="en-US" b="1" kern="0" dirty="0">
                <a:effectLst/>
                <a:latin typeface="Times New Roman"/>
                <a:ea typeface="Times New Roman" panose="02020603050405020304" pitchFamily="18" charset="0"/>
                <a:cs typeface="Times New Roman"/>
              </a:rPr>
              <a:t> </a:t>
            </a:r>
            <a:r>
              <a:rPr lang="en-US" b="1" dirty="0">
                <a:latin typeface="Times New Roman"/>
                <a:ea typeface="Times New Roman" panose="02020603050405020304" pitchFamily="18" charset="0"/>
                <a:cs typeface="Times New Roman"/>
              </a:rPr>
              <a:t>3–4 pm</a:t>
            </a:r>
            <a:endParaRPr lang="en-US" kern="100">
              <a:effectLst/>
              <a:latin typeface="Times New Roman"/>
              <a:ea typeface="Aptos" panose="020B0004020202020204" pitchFamily="34" charset="0"/>
              <a:cs typeface="Times New Roman"/>
            </a:endParaRPr>
          </a:p>
          <a:p>
            <a:pPr>
              <a:lnSpc>
                <a:spcPct val="150000"/>
              </a:lnSpc>
            </a:pPr>
            <a:r>
              <a:rPr lang="en-US" b="1" dirty="0">
                <a:latin typeface="Times New Roman"/>
                <a:ea typeface="Times New Roman" panose="02020603050405020304" pitchFamily="18" charset="0"/>
                <a:cs typeface="Times New Roman"/>
              </a:rPr>
              <a:t>5/13</a:t>
            </a:r>
            <a:r>
              <a:rPr lang="en-US" b="1" kern="0" dirty="0">
                <a:effectLst/>
                <a:latin typeface="Times New Roman"/>
                <a:ea typeface="Times New Roman" panose="02020603050405020304" pitchFamily="18" charset="0"/>
                <a:cs typeface="Times New Roman"/>
              </a:rPr>
              <a:t>      	Credential </a:t>
            </a:r>
            <a:r>
              <a:rPr lang="en-US" b="1" u="sng" kern="0" dirty="0">
                <a:solidFill>
                  <a:srgbClr val="467886"/>
                </a:solidFill>
                <a:effectLst/>
                <a:latin typeface="Times New Roman"/>
                <a:ea typeface="Times New Roman" panose="02020603050405020304" pitchFamily="18" charset="0"/>
                <a:cs typeface="Times New Roman"/>
                <a:hlinkClick r:id="rId5"/>
              </a:rPr>
              <a:t>Help Desk</a:t>
            </a:r>
            <a:r>
              <a:rPr lang="en-US" b="1" kern="0" dirty="0">
                <a:effectLst/>
                <a:latin typeface="Times New Roman"/>
                <a:ea typeface="Times New Roman" panose="02020603050405020304" pitchFamily="18" charset="0"/>
                <a:cs typeface="Times New Roman"/>
              </a:rPr>
              <a:t> </a:t>
            </a:r>
            <a:r>
              <a:rPr lang="en-US" b="1" dirty="0">
                <a:latin typeface="Times New Roman"/>
                <a:ea typeface="Times New Roman" panose="02020603050405020304" pitchFamily="18" charset="0"/>
                <a:cs typeface="Times New Roman"/>
              </a:rPr>
              <a:t>1-2 pm</a:t>
            </a:r>
            <a:endParaRPr lang="en-US" kern="100">
              <a:latin typeface="Aptos" panose="020B0004020202020204" pitchFamily="34" charset="0"/>
              <a:ea typeface="Times New Roman" panose="02020603050405020304" pitchFamily="18" charset="0"/>
              <a:cs typeface="Times New Roman"/>
            </a:endParaRPr>
          </a:p>
          <a:p>
            <a:pPr>
              <a:lnSpc>
                <a:spcPct val="150000"/>
              </a:lnSpc>
            </a:pPr>
            <a:r>
              <a:rPr lang="en-US" b="1" dirty="0">
                <a:latin typeface="Times New Roman"/>
                <a:ea typeface="Times New Roman" panose="02020603050405020304" pitchFamily="18" charset="0"/>
                <a:cs typeface="Times New Roman"/>
              </a:rPr>
              <a:t>5/20</a:t>
            </a:r>
            <a:r>
              <a:rPr lang="en-US" b="1" kern="0" dirty="0">
                <a:effectLst/>
                <a:latin typeface="Times New Roman"/>
                <a:ea typeface="Times New Roman" panose="02020603050405020304" pitchFamily="18" charset="0"/>
                <a:cs typeface="Times New Roman"/>
              </a:rPr>
              <a:t>   	Credential </a:t>
            </a:r>
            <a:r>
              <a:rPr lang="en-US" b="1" u="sng" kern="0" dirty="0">
                <a:solidFill>
                  <a:srgbClr val="467886"/>
                </a:solidFill>
                <a:effectLst/>
                <a:latin typeface="Times New Roman"/>
                <a:ea typeface="Times New Roman" panose="02020603050405020304" pitchFamily="18" charset="0"/>
                <a:cs typeface="Times New Roman"/>
                <a:hlinkClick r:id="rId5"/>
              </a:rPr>
              <a:t>Help Desk</a:t>
            </a:r>
            <a:r>
              <a:rPr lang="en-US" b="1" kern="0" dirty="0">
                <a:effectLst/>
                <a:latin typeface="Times New Roman"/>
                <a:ea typeface="Times New Roman" panose="02020603050405020304" pitchFamily="18" charset="0"/>
                <a:cs typeface="Times New Roman"/>
              </a:rPr>
              <a:t> </a:t>
            </a:r>
            <a:r>
              <a:rPr lang="en-US" b="1" dirty="0">
                <a:latin typeface="Times New Roman"/>
                <a:ea typeface="Times New Roman" panose="02020603050405020304" pitchFamily="18" charset="0"/>
                <a:cs typeface="Times New Roman"/>
              </a:rPr>
              <a:t>1-2 pm</a:t>
            </a:r>
            <a:endParaRPr lang="en-US">
              <a:latin typeface="Times New Roman"/>
              <a:ea typeface="Times New Roman" panose="02020603050405020304" pitchFamily="18" charset="0"/>
              <a:cs typeface="Times New Roman"/>
            </a:endParaRPr>
          </a:p>
          <a:p>
            <a:pPr marL="0" marR="0">
              <a:lnSpc>
                <a:spcPct val="150000"/>
              </a:lnSpc>
            </a:pPr>
            <a:r>
              <a:rPr lang="en-US" b="1" dirty="0">
                <a:latin typeface="Times New Roman"/>
                <a:ea typeface="Times New Roman" panose="02020603050405020304" pitchFamily="18" charset="0"/>
                <a:cs typeface="Times New Roman"/>
              </a:rPr>
              <a:t>5/26</a:t>
            </a:r>
            <a:r>
              <a:rPr lang="en-US" b="1" kern="0" dirty="0">
                <a:effectLst/>
                <a:latin typeface="Times New Roman"/>
                <a:ea typeface="Times New Roman" panose="02020603050405020304" pitchFamily="18" charset="0"/>
                <a:cs typeface="Times New Roman"/>
              </a:rPr>
              <a:t>   	Credential Closes (EOD)</a:t>
            </a:r>
            <a:endParaRPr lang="en-US" kern="100">
              <a:effectLst/>
              <a:latin typeface="Times New Roman"/>
              <a:ea typeface="Aptos" panose="020B0004020202020204" pitchFamily="34" charset="0"/>
              <a:cs typeface="Times New Roman"/>
            </a:endParaRPr>
          </a:p>
          <a:p>
            <a:pPr>
              <a:lnSpc>
                <a:spcPct val="150000"/>
              </a:lnSpc>
            </a:pPr>
            <a:r>
              <a:rPr lang="en-US" b="1" dirty="0">
                <a:latin typeface="Times New Roman"/>
                <a:ea typeface="Times New Roman" panose="02020603050405020304" pitchFamily="18" charset="0"/>
                <a:cs typeface="Times New Roman"/>
              </a:rPr>
              <a:t>6/4               </a:t>
            </a:r>
            <a:r>
              <a:rPr lang="en-US" b="1" kern="0" dirty="0">
                <a:effectLst/>
                <a:latin typeface="Times New Roman"/>
                <a:ea typeface="Times New Roman" panose="02020603050405020304" pitchFamily="18" charset="0"/>
                <a:cs typeface="Times New Roman"/>
              </a:rPr>
              <a:t>Credential Submission Confirmation Sent</a:t>
            </a:r>
            <a:endParaRPr lang="en-US" kern="100" dirty="0">
              <a:effectLst/>
              <a:latin typeface="Times New Roman"/>
              <a:ea typeface="Aptos" panose="020B0004020202020204" pitchFamily="34" charset="0"/>
              <a:cs typeface="Times New Roman" panose="02020603050405020304" pitchFamily="18" charset="0"/>
            </a:endParaRPr>
          </a:p>
          <a:p>
            <a:pPr>
              <a:lnSpc>
                <a:spcPct val="150000"/>
              </a:lnSpc>
            </a:pPr>
            <a:r>
              <a:rPr lang="en-US" b="1" dirty="0">
                <a:latin typeface="Times New Roman"/>
                <a:ea typeface="Times New Roman" panose="02020603050405020304" pitchFamily="18" charset="0"/>
                <a:cs typeface="Times New Roman"/>
              </a:rPr>
              <a:t>6/18</a:t>
            </a:r>
            <a:r>
              <a:rPr lang="en-US" b="1" kern="0" dirty="0">
                <a:effectLst/>
                <a:latin typeface="Times New Roman"/>
                <a:ea typeface="Times New Roman" panose="02020603050405020304" pitchFamily="18" charset="0"/>
                <a:cs typeface="Times New Roman"/>
              </a:rPr>
              <a:t>	Approval of reimbursements at PDF board meeting</a:t>
            </a:r>
            <a:endParaRPr lang="en-US" kern="100">
              <a:effectLst/>
              <a:latin typeface="Times New Roman"/>
              <a:ea typeface="Aptos" panose="020B0004020202020204" pitchFamily="34" charset="0"/>
              <a:cs typeface="Times New Roman"/>
            </a:endParaRPr>
          </a:p>
          <a:p>
            <a:pPr>
              <a:lnSpc>
                <a:spcPct val="150000"/>
              </a:lnSpc>
            </a:pPr>
            <a:r>
              <a:rPr lang="en-US" b="1" dirty="0">
                <a:latin typeface="Times New Roman"/>
                <a:ea typeface="Times New Roman" panose="02020603050405020304" pitchFamily="18" charset="0"/>
                <a:cs typeface="Times New Roman"/>
              </a:rPr>
              <a:t>6/20 </a:t>
            </a:r>
            <a:r>
              <a:rPr lang="en-US" b="1" kern="0" dirty="0">
                <a:effectLst/>
                <a:latin typeface="Times New Roman"/>
                <a:ea typeface="Times New Roman" panose="02020603050405020304" pitchFamily="18" charset="0"/>
                <a:cs typeface="Times New Roman"/>
              </a:rPr>
              <a:t>	Reimbursements distributed via ACH: Payments hit bank accounts within two business days </a:t>
            </a:r>
            <a:endParaRPr lang="en-US" kern="100">
              <a:effectLst/>
              <a:latin typeface="Times New Roman"/>
              <a:ea typeface="Aptos" panose="020B0004020202020204" pitchFamily="34" charset="0"/>
              <a:cs typeface="Times New Roman"/>
            </a:endParaRPr>
          </a:p>
          <a:p>
            <a:pPr>
              <a:lnSpc>
                <a:spcPct val="150000"/>
              </a:lnSpc>
            </a:pPr>
            <a:r>
              <a:rPr lang="en-US" b="1" dirty="0">
                <a:latin typeface="Times New Roman"/>
                <a:ea typeface="Times New Roman" panose="02020603050405020304" pitchFamily="18" charset="0"/>
                <a:cs typeface="Times New Roman"/>
              </a:rPr>
              <a:t>6/25 </a:t>
            </a:r>
            <a:r>
              <a:rPr lang="en-US" b="1" kern="0" dirty="0">
                <a:effectLst/>
                <a:latin typeface="Times New Roman"/>
                <a:ea typeface="Times New Roman" panose="02020603050405020304" pitchFamily="18" charset="0"/>
                <a:cs typeface="Times New Roman"/>
              </a:rPr>
              <a:t>	Reimbursement Summaries and Feedback Survey Sent</a:t>
            </a:r>
            <a:endParaRPr lang="en-US" kern="100">
              <a:effectLst/>
              <a:latin typeface="Times New Roman"/>
              <a:ea typeface="Aptos" panose="020B0004020202020204" pitchFamily="34" charset="0"/>
              <a:cs typeface="Times New Roman"/>
            </a:endParaRPr>
          </a:p>
        </p:txBody>
      </p:sp>
    </p:spTree>
    <p:extLst>
      <p:ext uri="{BB962C8B-B14F-4D97-AF65-F5344CB8AC3E}">
        <p14:creationId xmlns:p14="http://schemas.microsoft.com/office/powerpoint/2010/main" val="345659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EE2BA4-1C49-2EC7-BB76-DED074AD9458}"/>
              </a:ext>
            </a:extLst>
          </p:cNvPr>
          <p:cNvSpPr>
            <a:spLocks noGrp="1"/>
          </p:cNvSpPr>
          <p:nvPr>
            <p:ph idx="1"/>
          </p:nvPr>
        </p:nvSpPr>
        <p:spPr/>
        <p:txBody>
          <a:bodyPr/>
          <a:lstStyle/>
          <a:p>
            <a:r>
              <a:rPr lang="en-US">
                <a:latin typeface="Calibri"/>
                <a:cs typeface="Arial"/>
              </a:rPr>
              <a:t>All </a:t>
            </a:r>
            <a:r>
              <a:rPr lang="en-US">
                <a:solidFill>
                  <a:schemeClr val="accent1"/>
                </a:solidFill>
                <a:latin typeface="Calibri"/>
                <a:ea typeface="Calibri"/>
                <a:cs typeface="Calibri"/>
              </a:rPr>
              <a:t>expenses are submitted via </a:t>
            </a:r>
            <a:r>
              <a:rPr lang="en-US" err="1">
                <a:solidFill>
                  <a:schemeClr val="accent1"/>
                </a:solidFill>
                <a:latin typeface="Calibri"/>
                <a:ea typeface="Calibri"/>
                <a:cs typeface="Calibri"/>
              </a:rPr>
              <a:t>AidKit</a:t>
            </a:r>
            <a:r>
              <a:rPr lang="en-US">
                <a:solidFill>
                  <a:schemeClr val="accent1"/>
                </a:solidFill>
                <a:latin typeface="Calibri"/>
                <a:ea typeface="Calibri"/>
                <a:cs typeface="Calibri"/>
              </a:rPr>
              <a:t> online platform</a:t>
            </a:r>
          </a:p>
          <a:p>
            <a:r>
              <a:rPr lang="en-US" dirty="0">
                <a:latin typeface="Calibri"/>
                <a:cs typeface="Arial"/>
              </a:rPr>
              <a:t>Training Pathway Validation &amp; Tier Determination</a:t>
            </a:r>
          </a:p>
          <a:p>
            <a:pPr lvl="1">
              <a:spcBef>
                <a:spcPts val="600"/>
              </a:spcBef>
            </a:pPr>
            <a:r>
              <a:rPr lang="en-US" dirty="0"/>
              <a:t>Training pathways that have not been submitted for validation are not eligible for reimbursement</a:t>
            </a:r>
          </a:p>
          <a:p>
            <a:pPr lvl="1">
              <a:spcBef>
                <a:spcPts val="600"/>
              </a:spcBef>
            </a:pPr>
            <a:r>
              <a:rPr lang="en-US" dirty="0">
                <a:latin typeface="Arial"/>
                <a:cs typeface="Arial"/>
              </a:rPr>
              <a:t>We partner CEEMI to determine reimbursement tiers and specific rates</a:t>
            </a:r>
          </a:p>
          <a:p>
            <a:pPr marL="285750" indent="-317500">
              <a:lnSpc>
                <a:spcPct val="114999"/>
              </a:lnSpc>
              <a:spcBef>
                <a:spcPts val="1000"/>
              </a:spcBef>
              <a:buSzPts val="1400"/>
              <a:buFont typeface="Calibri,Sans-Serif"/>
              <a:buChar char="●"/>
            </a:pPr>
            <a:r>
              <a:rPr lang="en-US">
                <a:solidFill>
                  <a:schemeClr val="accent1"/>
                </a:solidFill>
                <a:latin typeface="Calibri"/>
                <a:ea typeface="Calibri"/>
                <a:cs typeface="Calibri"/>
              </a:rPr>
              <a:t>We encourage all SOs to upload </a:t>
            </a:r>
            <a:r>
              <a:rPr lang="en-US" u="sng">
                <a:solidFill>
                  <a:schemeClr val="accent1"/>
                </a:solidFill>
                <a:latin typeface="Calibri"/>
                <a:ea typeface="Calibri"/>
                <a:cs typeface="Calibri"/>
              </a:rPr>
              <a:t>expense verification documents</a:t>
            </a:r>
            <a:r>
              <a:rPr lang="en-US">
                <a:solidFill>
                  <a:schemeClr val="accent1"/>
                </a:solidFill>
                <a:latin typeface="Calibri"/>
                <a:ea typeface="Calibri"/>
                <a:cs typeface="Calibri"/>
              </a:rPr>
              <a:t>. Beginning in fall of 2026 this will be required. Current Policy: SO is required to maintain all documents related to submissions for six years</a:t>
            </a:r>
          </a:p>
          <a:p>
            <a:pPr marL="285750" indent="-317500">
              <a:lnSpc>
                <a:spcPct val="114999"/>
              </a:lnSpc>
              <a:spcBef>
                <a:spcPts val="1000"/>
              </a:spcBef>
              <a:buSzPts val="1400"/>
              <a:buFont typeface="Calibri,Sans-Serif"/>
              <a:buChar char="●"/>
            </a:pPr>
            <a:r>
              <a:rPr lang="en-US" dirty="0">
                <a:solidFill>
                  <a:schemeClr val="accent1"/>
                </a:solidFill>
                <a:highlight>
                  <a:srgbClr val="FFFFFF"/>
                </a:highlight>
                <a:latin typeface="Calibri"/>
                <a:ea typeface="Calibri"/>
                <a:cs typeface="Calibri"/>
              </a:rPr>
              <a:t>All requests for reimbursement must be reviewed and confirmed by a second staff member at the Supported Organization before being submitted to PDF</a:t>
            </a:r>
            <a:endParaRPr lang="en-US" dirty="0">
              <a:solidFill>
                <a:schemeClr val="accent1"/>
              </a:solidFill>
              <a:latin typeface="Calibri"/>
              <a:ea typeface="Calibri"/>
              <a:cs typeface="Calibri"/>
            </a:endParaRPr>
          </a:p>
          <a:p>
            <a:pPr>
              <a:spcBef>
                <a:spcPts val="1200"/>
              </a:spcBef>
              <a:buSzPts val="1400"/>
            </a:pPr>
            <a:endParaRPr lang="en-US" dirty="0">
              <a:solidFill>
                <a:srgbClr val="414042"/>
              </a:solidFill>
              <a:latin typeface="Calibri"/>
              <a:ea typeface="Calibri"/>
              <a:cs typeface="Calibri"/>
            </a:endParaRPr>
          </a:p>
          <a:p>
            <a:pPr lvl="1">
              <a:spcBef>
                <a:spcPts val="600"/>
              </a:spcBef>
            </a:pPr>
            <a:endParaRPr lang="en-US" dirty="0">
              <a:ea typeface="Arial" panose="020B0604020202020204" pitchFamily="34" charset="0"/>
            </a:endParaRPr>
          </a:p>
          <a:p>
            <a:pPr lvl="1">
              <a:spcBef>
                <a:spcPts val="600"/>
              </a:spcBef>
            </a:pPr>
            <a:endParaRPr lang="en-US" dirty="0">
              <a:solidFill>
                <a:srgbClr val="451056"/>
              </a:solidFill>
              <a:effectLst/>
              <a:latin typeface="Arial" panose="020B0604020202020204" pitchFamily="34" charset="0"/>
              <a:ea typeface="Arial" panose="020B0604020202020204" pitchFamily="34" charset="0"/>
            </a:endParaRPr>
          </a:p>
        </p:txBody>
      </p:sp>
      <p:sp>
        <p:nvSpPr>
          <p:cNvPr id="3" name="Title 2">
            <a:extLst>
              <a:ext uri="{FF2B5EF4-FFF2-40B4-BE49-F238E27FC236}">
                <a16:creationId xmlns:a16="http://schemas.microsoft.com/office/drawing/2014/main" id="{82BF7D36-D2DB-B9B0-696E-5206B119F47E}"/>
              </a:ext>
            </a:extLst>
          </p:cNvPr>
          <p:cNvSpPr>
            <a:spLocks noGrp="1"/>
          </p:cNvSpPr>
          <p:nvPr>
            <p:ph type="title"/>
          </p:nvPr>
        </p:nvSpPr>
        <p:spPr/>
        <p:txBody>
          <a:bodyPr>
            <a:noAutofit/>
          </a:bodyPr>
          <a:lstStyle/>
          <a:p>
            <a:r>
              <a:rPr lang="en-US" sz="2800" dirty="0">
                <a:latin typeface="Open Sans ExtraBold"/>
                <a:ea typeface="Open Sans ExtraBold"/>
                <a:cs typeface="Open Sans ExtraBold"/>
              </a:rPr>
              <a:t>Critical Policies</a:t>
            </a:r>
            <a:endParaRPr lang="en-US" sz="2800" dirty="0"/>
          </a:p>
        </p:txBody>
      </p:sp>
    </p:spTree>
    <p:extLst>
      <p:ext uri="{BB962C8B-B14F-4D97-AF65-F5344CB8AC3E}">
        <p14:creationId xmlns:p14="http://schemas.microsoft.com/office/powerpoint/2010/main" val="335420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449F5A62-A0A2-CE29-4749-A259A22FC98B}"/>
              </a:ext>
            </a:extLst>
          </p:cNvPr>
          <p:cNvSpPr>
            <a:spLocks noGrp="1"/>
          </p:cNvSpPr>
          <p:nvPr>
            <p:ph idx="1"/>
          </p:nvPr>
        </p:nvSpPr>
        <p:spPr/>
        <p:txBody>
          <a:bodyPr/>
          <a:lstStyle/>
          <a:p>
            <a:pPr marL="114300" indent="0">
              <a:buNone/>
            </a:pPr>
            <a:r>
              <a:rPr lang="en-US" dirty="0">
                <a:latin typeface="+mn-lt"/>
                <a:cs typeface="Arial"/>
              </a:rPr>
              <a:t>Credentials Program Reimbursement Resources</a:t>
            </a:r>
            <a:endParaRPr lang="en-US" sz="1800" dirty="0">
              <a:solidFill>
                <a:srgbClr val="451056"/>
              </a:solidFill>
              <a:latin typeface="+mn-lt"/>
              <a:cs typeface="Arial"/>
            </a:endParaRPr>
          </a:p>
          <a:p>
            <a:r>
              <a:rPr lang="en-US" dirty="0">
                <a:latin typeface="+mn-lt"/>
              </a:rPr>
              <a:t>Program Guidelines</a:t>
            </a:r>
          </a:p>
          <a:p>
            <a:r>
              <a:rPr lang="en-US" dirty="0">
                <a:latin typeface="+mn-lt"/>
                <a:cs typeface="Arial"/>
              </a:rPr>
              <a:t>Submission Resources</a:t>
            </a:r>
            <a:endParaRPr lang="en-US" sz="1800" dirty="0">
              <a:solidFill>
                <a:srgbClr val="451056"/>
              </a:solidFill>
              <a:latin typeface="+mn-lt"/>
            </a:endParaRPr>
          </a:p>
          <a:p>
            <a:endParaRPr lang="en-US" sz="1800" dirty="0">
              <a:solidFill>
                <a:srgbClr val="451056"/>
              </a:solidFill>
              <a:latin typeface="+mn-lt"/>
            </a:endParaRPr>
          </a:p>
          <a:p>
            <a:pPr marL="114300" indent="0">
              <a:buNone/>
            </a:pPr>
            <a:endParaRPr lang="en-US" dirty="0">
              <a:latin typeface="+mn-lt"/>
            </a:endParaRPr>
          </a:p>
          <a:p>
            <a:pPr marL="114300" indent="0">
              <a:buNone/>
            </a:pPr>
            <a:endParaRPr lang="en-US" dirty="0">
              <a:latin typeface="+mn-lt"/>
            </a:endParaRPr>
          </a:p>
        </p:txBody>
      </p:sp>
      <p:pic>
        <p:nvPicPr>
          <p:cNvPr id="5" name="Picture 4" descr="A white cover with black text and a logo&#10;&#10;Description automatically generated">
            <a:extLst>
              <a:ext uri="{FF2B5EF4-FFF2-40B4-BE49-F238E27FC236}">
                <a16:creationId xmlns:a16="http://schemas.microsoft.com/office/drawing/2014/main" id="{5018BEB5-C8DA-D660-C5C0-BBBB22E1903A}"/>
              </a:ext>
            </a:extLst>
          </p:cNvPr>
          <p:cNvPicPr>
            <a:picLocks noChangeAspect="1"/>
          </p:cNvPicPr>
          <p:nvPr/>
        </p:nvPicPr>
        <p:blipFill>
          <a:blip r:embed="rId2"/>
          <a:stretch>
            <a:fillRect/>
          </a:stretch>
        </p:blipFill>
        <p:spPr>
          <a:xfrm>
            <a:off x="5428977" y="1101150"/>
            <a:ext cx="3001202" cy="3870374"/>
          </a:xfrm>
          <a:prstGeom prst="rect">
            <a:avLst/>
          </a:prstGeom>
        </p:spPr>
      </p:pic>
      <p:sp>
        <p:nvSpPr>
          <p:cNvPr id="4" name="Title 3">
            <a:extLst>
              <a:ext uri="{FF2B5EF4-FFF2-40B4-BE49-F238E27FC236}">
                <a16:creationId xmlns:a16="http://schemas.microsoft.com/office/drawing/2014/main" id="{4AEC9D13-E4FA-876D-EAF1-E6EB158F3841}"/>
              </a:ext>
            </a:extLst>
          </p:cNvPr>
          <p:cNvSpPr>
            <a:spLocks noGrp="1"/>
          </p:cNvSpPr>
          <p:nvPr>
            <p:ph type="title"/>
          </p:nvPr>
        </p:nvSpPr>
        <p:spPr/>
        <p:txBody>
          <a:bodyPr>
            <a:normAutofit fontScale="90000"/>
          </a:bodyPr>
          <a:lstStyle/>
          <a:p>
            <a:r>
              <a:rPr lang="en-US" dirty="0">
                <a:latin typeface="Open Sans ExtraBold"/>
                <a:ea typeface="Open Sans ExtraBold"/>
                <a:cs typeface="Open Sans ExtraBold"/>
              </a:rPr>
              <a:t>Credentials Program Resource Page</a:t>
            </a:r>
            <a:endParaRPr lang="en-US" dirty="0"/>
          </a:p>
        </p:txBody>
      </p:sp>
    </p:spTree>
    <p:extLst>
      <p:ext uri="{BB962C8B-B14F-4D97-AF65-F5344CB8AC3E}">
        <p14:creationId xmlns:p14="http://schemas.microsoft.com/office/powerpoint/2010/main" val="2518405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BF7D36-D2DB-B9B0-696E-5206B119F47E}"/>
              </a:ext>
            </a:extLst>
          </p:cNvPr>
          <p:cNvSpPr>
            <a:spLocks noGrp="1"/>
          </p:cNvSpPr>
          <p:nvPr>
            <p:ph type="title"/>
          </p:nvPr>
        </p:nvSpPr>
        <p:spPr/>
        <p:txBody>
          <a:bodyPr>
            <a:noAutofit/>
          </a:bodyPr>
          <a:lstStyle/>
          <a:p>
            <a:r>
              <a:rPr lang="en-US" sz="2800" dirty="0"/>
              <a:t>Eligible Learners</a:t>
            </a:r>
          </a:p>
        </p:txBody>
      </p:sp>
      <p:sp>
        <p:nvSpPr>
          <p:cNvPr id="10" name="Content Placeholder 9">
            <a:extLst>
              <a:ext uri="{FF2B5EF4-FFF2-40B4-BE49-F238E27FC236}">
                <a16:creationId xmlns:a16="http://schemas.microsoft.com/office/drawing/2014/main" id="{449F5A62-A0A2-CE29-4749-A259A22FC98B}"/>
              </a:ext>
            </a:extLst>
          </p:cNvPr>
          <p:cNvSpPr>
            <a:spLocks noGrp="1"/>
          </p:cNvSpPr>
          <p:nvPr>
            <p:ph idx="1"/>
          </p:nvPr>
        </p:nvSpPr>
        <p:spPr/>
        <p:txBody>
          <a:bodyPr/>
          <a:lstStyle/>
          <a:p>
            <a:pPr>
              <a:lnSpc>
                <a:spcPct val="115000"/>
              </a:lnSpc>
              <a:buFont typeface="+mj-lt"/>
              <a:buAutoNum type="arabicPeriod"/>
            </a:pPr>
            <a:r>
              <a:rPr lang="en-US" sz="1800" spc="10" dirty="0">
                <a:effectLst/>
                <a:latin typeface="+mn-lt"/>
                <a:ea typeface="Arial" panose="020B0604020202020204" pitchFamily="34" charset="0"/>
                <a:cs typeface="Arial"/>
              </a:rPr>
              <a:t>Be a </a:t>
            </a:r>
            <a:r>
              <a:rPr lang="en-US" sz="1800" u="sng" spc="10" dirty="0">
                <a:effectLst/>
                <a:latin typeface="+mn-lt"/>
                <a:ea typeface="Arial" panose="020B0604020202020204" pitchFamily="34" charset="0"/>
                <a:cs typeface="Arial"/>
              </a:rPr>
              <a:t>Denver resident </a:t>
            </a:r>
            <a:r>
              <a:rPr lang="en-US" sz="1800" spc="10" dirty="0">
                <a:effectLst/>
                <a:latin typeface="+mn-lt"/>
                <a:ea typeface="Arial" panose="020B0604020202020204" pitchFamily="34" charset="0"/>
                <a:cs typeface="Arial"/>
              </a:rPr>
              <a:t>and/or graduated from a Denver high school </a:t>
            </a:r>
            <a:r>
              <a:rPr lang="en-US" spc="10" dirty="0">
                <a:latin typeface="+mn-lt"/>
                <a:ea typeface="Arial" panose="020B0604020202020204" pitchFamily="34" charset="0"/>
                <a:cs typeface="Arial"/>
              </a:rPr>
              <a:t>(If over the age of 26, must provide Denver address)</a:t>
            </a:r>
            <a:endParaRPr lang="en-US" sz="1800" spc="10" dirty="0">
              <a:effectLst/>
              <a:latin typeface="+mn-lt"/>
              <a:ea typeface="Arial" panose="020B0604020202020204" pitchFamily="34" charset="0"/>
            </a:endParaRPr>
          </a:p>
          <a:p>
            <a:pPr marL="457200" marR="0">
              <a:lnSpc>
                <a:spcPct val="115000"/>
              </a:lnSpc>
              <a:spcBef>
                <a:spcPts val="0"/>
              </a:spcBef>
              <a:spcAft>
                <a:spcPts val="0"/>
              </a:spcAft>
              <a:buFont typeface="+mj-lt"/>
              <a:buAutoNum type="arabicPeriod"/>
            </a:pPr>
            <a:r>
              <a:rPr lang="en-US" sz="1800" spc="10" dirty="0">
                <a:effectLst/>
                <a:latin typeface="+mn-lt"/>
                <a:ea typeface="Arial" panose="020B0604020202020204" pitchFamily="34" charset="0"/>
              </a:rPr>
              <a:t>Be </a:t>
            </a:r>
            <a:r>
              <a:rPr lang="en-US" sz="1800" u="sng" spc="10" dirty="0">
                <a:effectLst/>
                <a:latin typeface="+mn-lt"/>
                <a:ea typeface="Arial" panose="020B0604020202020204" pitchFamily="34" charset="0"/>
              </a:rPr>
              <a:t>thirty (30) years of age or younger </a:t>
            </a:r>
            <a:r>
              <a:rPr lang="en-US" sz="1800" spc="10" dirty="0">
                <a:effectLst/>
                <a:latin typeface="+mn-lt"/>
                <a:ea typeface="Arial" panose="020B0604020202020204" pitchFamily="34" charset="0"/>
              </a:rPr>
              <a:t>as of the final scheduled class day of the academic year for which a reimbursement grant is requested </a:t>
            </a:r>
          </a:p>
          <a:p>
            <a:pPr lvl="1">
              <a:lnSpc>
                <a:spcPct val="115000"/>
              </a:lnSpc>
              <a:spcBef>
                <a:spcPts val="0"/>
              </a:spcBef>
            </a:pPr>
            <a:r>
              <a:rPr lang="en-US" spc="10" dirty="0">
                <a:latin typeface="+mn-lt"/>
                <a:ea typeface="Arial" panose="020B0604020202020204" pitchFamily="34" charset="0"/>
              </a:rPr>
              <a:t>Learner must be born on or after August 1, 1993</a:t>
            </a:r>
            <a:endParaRPr lang="en-US" spc="10" dirty="0">
              <a:effectLst/>
              <a:latin typeface="+mn-lt"/>
              <a:ea typeface="Arial" panose="020B0604020202020204" pitchFamily="34" charset="0"/>
            </a:endParaRPr>
          </a:p>
          <a:p>
            <a:pPr>
              <a:lnSpc>
                <a:spcPct val="115000"/>
              </a:lnSpc>
              <a:buFont typeface="+mj-lt"/>
              <a:buAutoNum type="arabicPeriod"/>
            </a:pPr>
            <a:r>
              <a:rPr lang="en-US" sz="1800" spc="10" dirty="0">
                <a:effectLst/>
                <a:latin typeface="+mn-lt"/>
                <a:ea typeface="Arial" panose="020B0604020202020204" pitchFamily="34" charset="0"/>
                <a:cs typeface="Arial"/>
              </a:rPr>
              <a:t>Demonstrate a </a:t>
            </a:r>
            <a:r>
              <a:rPr lang="en-US" sz="1800" u="sng" spc="10" dirty="0">
                <a:effectLst/>
                <a:latin typeface="+mn-lt"/>
                <a:ea typeface="Arial" panose="020B0604020202020204" pitchFamily="34" charset="0"/>
                <a:cs typeface="Arial"/>
              </a:rPr>
              <a:t>financial need</a:t>
            </a:r>
            <a:r>
              <a:rPr lang="en-US" u="sng" spc="10" dirty="0">
                <a:latin typeface="+mn-lt"/>
                <a:ea typeface="Arial" panose="020B0604020202020204" pitchFamily="34" charset="0"/>
                <a:cs typeface="Arial"/>
              </a:rPr>
              <a:t> (see guidelines)</a:t>
            </a:r>
            <a:endParaRPr lang="en-US" sz="1200" spc="10" dirty="0">
              <a:solidFill>
                <a:srgbClr val="000000"/>
              </a:solidFill>
              <a:effectLst/>
              <a:latin typeface="Aptos"/>
              <a:ea typeface="Arial" panose="020B0604020202020204" pitchFamily="34" charset="0"/>
            </a:endParaRPr>
          </a:p>
          <a:p>
            <a:pPr>
              <a:buAutoNum type="arabicPeriod"/>
            </a:pPr>
            <a:r>
              <a:rPr lang="en-US" sz="1800" spc="10" dirty="0">
                <a:effectLst/>
                <a:latin typeface="+mn-lt"/>
                <a:ea typeface="Arial" panose="020B0604020202020204" pitchFamily="34" charset="0"/>
                <a:cs typeface="Arial"/>
              </a:rPr>
              <a:t>Achieves </a:t>
            </a:r>
            <a:r>
              <a:rPr lang="en-US" sz="1800" u="sng" spc="10" dirty="0">
                <a:effectLst/>
                <a:latin typeface="+mn-lt"/>
                <a:ea typeface="Arial" panose="020B0604020202020204" pitchFamily="34" charset="0"/>
                <a:cs typeface="Arial"/>
              </a:rPr>
              <a:t>Satisfactory Academic </a:t>
            </a:r>
            <a:r>
              <a:rPr lang="en-US" u="sng" spc="10" dirty="0">
                <a:latin typeface="+mn-lt"/>
                <a:ea typeface="Arial" panose="020B0604020202020204" pitchFamily="34" charset="0"/>
                <a:cs typeface="Arial"/>
              </a:rPr>
              <a:t>Progress</a:t>
            </a:r>
            <a:endParaRPr lang="en-US" sz="1200" spc="10">
              <a:solidFill>
                <a:srgbClr val="000000"/>
              </a:solidFill>
              <a:latin typeface="Aptos"/>
              <a:ea typeface="Arial" panose="020B0604020202020204" pitchFamily="34" charset="0"/>
            </a:endParaRPr>
          </a:p>
          <a:p>
            <a:pPr lvl="1"/>
            <a:r>
              <a:rPr lang="en-US" spc="10" dirty="0">
                <a:latin typeface="Arial"/>
                <a:ea typeface="Arial" panose="020B0604020202020204" pitchFamily="34" charset="0"/>
                <a:cs typeface="Arial"/>
              </a:rPr>
              <a:t>SAP is defined by your training program requirements and how you measure progress towards completing enough coursework to complete the program within a specific time period. </a:t>
            </a:r>
            <a:endParaRPr lang="en-US" spc="10">
              <a:latin typeface="Arial"/>
            </a:endParaRPr>
          </a:p>
        </p:txBody>
      </p:sp>
    </p:spTree>
    <p:extLst>
      <p:ext uri="{BB962C8B-B14F-4D97-AF65-F5344CB8AC3E}">
        <p14:creationId xmlns:p14="http://schemas.microsoft.com/office/powerpoint/2010/main" val="68929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11699" y="235050"/>
            <a:ext cx="8520600" cy="572700"/>
          </a:xfrm>
          <a:prstGeom prst="rect">
            <a:avLst/>
          </a:prstGeom>
        </p:spPr>
        <p:txBody>
          <a:bodyPr spcFirstLastPara="1" wrap="square" lIns="91425" tIns="91425" rIns="91425" bIns="91425" anchor="t" anchorCtr="0">
            <a:noAutofit/>
          </a:bodyPr>
          <a:lstStyle/>
          <a:p>
            <a:r>
              <a:rPr lang="en-US" b="1" dirty="0">
                <a:solidFill>
                  <a:schemeClr val="accent1"/>
                </a:solidFill>
                <a:latin typeface="Open Sans ExtraBold" panose="020B0906030804020204" pitchFamily="34" charset="0"/>
                <a:ea typeface="Open Sans ExtraBold" panose="020B0906030804020204" pitchFamily="34" charset="0"/>
                <a:cs typeface="Open Sans ExtraBold" panose="020B0906030804020204" pitchFamily="34" charset="0"/>
              </a:rPr>
              <a:t>Eligible Costs</a:t>
            </a:r>
          </a:p>
        </p:txBody>
      </p:sp>
      <p:cxnSp>
        <p:nvCxnSpPr>
          <p:cNvPr id="110" name="Google Shape;110;p26"/>
          <p:cNvCxnSpPr>
            <a:stCxn id="111" idx="3"/>
          </p:cNvCxnSpPr>
          <p:nvPr/>
        </p:nvCxnSpPr>
        <p:spPr>
          <a:xfrm>
            <a:off x="0" y="905550"/>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720900"/>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defTabSz="914378">
              <a:defRPr/>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6"/>
            <a:ext cx="1978353" cy="746515"/>
          </a:xfrm>
          <a:prstGeom prst="rect">
            <a:avLst/>
          </a:prstGeom>
        </p:spPr>
      </p:pic>
      <p:sp>
        <p:nvSpPr>
          <p:cNvPr id="3" name="TextBox 2">
            <a:extLst>
              <a:ext uri="{FF2B5EF4-FFF2-40B4-BE49-F238E27FC236}">
                <a16:creationId xmlns:a16="http://schemas.microsoft.com/office/drawing/2014/main" id="{47ED779F-15CF-A42A-5249-C9569F6CD5D3}"/>
              </a:ext>
            </a:extLst>
          </p:cNvPr>
          <p:cNvSpPr txBox="1"/>
          <p:nvPr/>
        </p:nvSpPr>
        <p:spPr>
          <a:xfrm>
            <a:off x="369300" y="907277"/>
            <a:ext cx="8600990" cy="4106189"/>
          </a:xfrm>
          <a:prstGeom prst="rect">
            <a:avLst/>
          </a:prstGeom>
          <a:noFill/>
        </p:spPr>
        <p:txBody>
          <a:bodyPr wrap="square" lIns="91440" tIns="45720" rIns="91440" bIns="45720" anchor="t">
            <a:spAutoFit/>
          </a:bodyPr>
          <a:lstStyle/>
          <a:p>
            <a:pPr>
              <a:lnSpc>
                <a:spcPct val="115000"/>
              </a:lnSpc>
            </a:pPr>
            <a:endParaRPr lang="en-US" sz="1800" dirty="0">
              <a:solidFill>
                <a:srgbClr val="451056"/>
              </a:solidFill>
              <a:latin typeface="+mn-lt"/>
              <a:ea typeface="Calibri"/>
            </a:endParaRPr>
          </a:p>
          <a:p>
            <a:pPr>
              <a:lnSpc>
                <a:spcPct val="114999"/>
              </a:lnSpc>
            </a:pPr>
            <a:r>
              <a:rPr lang="en-US" b="1" u="sng" dirty="0">
                <a:solidFill>
                  <a:srgbClr val="451056"/>
                </a:solidFill>
                <a:latin typeface="+mn-lt"/>
                <a:ea typeface="Calibri"/>
              </a:rPr>
              <a:t>Costs of Training</a:t>
            </a:r>
            <a:r>
              <a:rPr lang="en-US" dirty="0">
                <a:solidFill>
                  <a:srgbClr val="451056"/>
                </a:solidFill>
                <a:latin typeface="+mn-lt"/>
                <a:ea typeface="Calibri"/>
              </a:rPr>
              <a:t>: A student’s costs of attendance or participation in a training program, including, but not limited to, tuition, fees, room and board, books and supplies. </a:t>
            </a:r>
            <a:endParaRPr lang="en-US">
              <a:latin typeface="+mn-lt"/>
              <a:ea typeface="Calibri"/>
            </a:endParaRPr>
          </a:p>
          <a:p>
            <a:pPr marL="285750" indent="-285750">
              <a:lnSpc>
                <a:spcPct val="114999"/>
              </a:lnSpc>
              <a:buChar char="•"/>
            </a:pPr>
            <a:r>
              <a:rPr lang="en-US" dirty="0">
                <a:solidFill>
                  <a:srgbClr val="451056"/>
                </a:solidFill>
                <a:latin typeface="+mn-lt"/>
                <a:ea typeface="Calibri"/>
              </a:rPr>
              <a:t>In practice, this is the cost that would be transferred onto the learners should the SO not have funding to cover the costs of training and thereby defray the student’s cost of attaining the credential or certificate</a:t>
            </a:r>
            <a:endParaRPr lang="en-US"/>
          </a:p>
          <a:p>
            <a:pPr>
              <a:lnSpc>
                <a:spcPct val="114999"/>
              </a:lnSpc>
            </a:pPr>
            <a:endParaRPr lang="en-US" dirty="0">
              <a:solidFill>
                <a:srgbClr val="451056"/>
              </a:solidFill>
              <a:latin typeface="+mn-lt"/>
              <a:ea typeface="Calibri"/>
            </a:endParaRPr>
          </a:p>
          <a:p>
            <a:pPr>
              <a:lnSpc>
                <a:spcPct val="114999"/>
              </a:lnSpc>
            </a:pPr>
            <a:r>
              <a:rPr lang="en-US" b="1" u="sng" dirty="0">
                <a:solidFill>
                  <a:srgbClr val="451056"/>
                </a:solidFill>
                <a:latin typeface="+mn-lt"/>
                <a:ea typeface="Calibri"/>
              </a:rPr>
              <a:t>Optional Support Services</a:t>
            </a:r>
            <a:r>
              <a:rPr lang="en-US" dirty="0">
                <a:solidFill>
                  <a:srgbClr val="451056"/>
                </a:solidFill>
                <a:latin typeface="+mn-lt"/>
                <a:ea typeface="Calibri"/>
              </a:rPr>
              <a:t>: Services designed to increase student persistence and completion that are not a required element of the training.</a:t>
            </a:r>
            <a:endParaRPr lang="en-US"/>
          </a:p>
          <a:p>
            <a:pPr>
              <a:lnSpc>
                <a:spcPct val="114999"/>
              </a:lnSpc>
            </a:pPr>
            <a:endParaRPr lang="en-US" dirty="0">
              <a:solidFill>
                <a:srgbClr val="451056"/>
              </a:solidFill>
              <a:latin typeface="+mn-lt"/>
              <a:ea typeface="Calibri"/>
            </a:endParaRPr>
          </a:p>
          <a:p>
            <a:pPr marL="0" marR="0">
              <a:lnSpc>
                <a:spcPct val="114999"/>
              </a:lnSpc>
              <a:spcBef>
                <a:spcPts val="0"/>
              </a:spcBef>
              <a:spcAft>
                <a:spcPts val="0"/>
              </a:spcAft>
            </a:pPr>
            <a:r>
              <a:rPr lang="en-US" dirty="0">
                <a:solidFill>
                  <a:srgbClr val="451056"/>
                </a:solidFill>
                <a:effectLst/>
                <a:latin typeface="+mn-lt"/>
                <a:ea typeface="Calibri"/>
              </a:rPr>
              <a:t>When in doubt about whether or not a cost is eligible, please refer to the guiding questions below:</a:t>
            </a:r>
          </a:p>
          <a:p>
            <a:pPr marL="342900" marR="0" lvl="0" indent="-342900">
              <a:lnSpc>
                <a:spcPct val="115000"/>
              </a:lnSpc>
              <a:spcBef>
                <a:spcPts val="0"/>
              </a:spcBef>
              <a:spcAft>
                <a:spcPts val="0"/>
              </a:spcAft>
              <a:buFont typeface="Arial" panose="020B0604020202020204" pitchFamily="34" charset="0"/>
              <a:buChar char="•"/>
            </a:pPr>
            <a:r>
              <a:rPr lang="en-US" u="none" strike="noStrike" dirty="0">
                <a:solidFill>
                  <a:srgbClr val="451056"/>
                </a:solidFill>
                <a:effectLst/>
                <a:latin typeface="+mn-lt"/>
                <a:ea typeface="Calibri"/>
              </a:rPr>
              <a:t>Does the expense relate directly back to the learner’s training or a service they received while an active learner in your program?</a:t>
            </a:r>
          </a:p>
          <a:p>
            <a:pPr marL="342900" marR="0" lvl="0" indent="-342900">
              <a:lnSpc>
                <a:spcPct val="115000"/>
              </a:lnSpc>
              <a:spcBef>
                <a:spcPts val="0"/>
              </a:spcBef>
              <a:spcAft>
                <a:spcPts val="0"/>
              </a:spcAft>
              <a:buFont typeface="Arial" panose="020B0604020202020204" pitchFamily="34" charset="0"/>
              <a:buChar char="•"/>
            </a:pPr>
            <a:r>
              <a:rPr lang="en-US" u="none" strike="noStrike" dirty="0">
                <a:solidFill>
                  <a:srgbClr val="451056"/>
                </a:solidFill>
                <a:effectLst/>
                <a:latin typeface="+mn-lt"/>
                <a:ea typeface="Calibri"/>
              </a:rPr>
              <a:t>Does the expense increase training persistence and credential attainment?</a:t>
            </a:r>
          </a:p>
          <a:p>
            <a:pPr marL="342900" marR="0" lvl="0" indent="-342900">
              <a:lnSpc>
                <a:spcPct val="115000"/>
              </a:lnSpc>
              <a:spcBef>
                <a:spcPts val="0"/>
              </a:spcBef>
              <a:spcAft>
                <a:spcPts val="0"/>
              </a:spcAft>
              <a:buFont typeface="Arial" panose="020B0604020202020204" pitchFamily="34" charset="0"/>
              <a:buChar char="•"/>
            </a:pPr>
            <a:r>
              <a:rPr lang="en-US" u="none" strike="noStrike" dirty="0">
                <a:solidFill>
                  <a:srgbClr val="451056"/>
                </a:solidFill>
                <a:effectLst/>
                <a:highlight>
                  <a:srgbClr val="FFFFFF"/>
                </a:highlight>
                <a:latin typeface="+mn-lt"/>
                <a:ea typeface="Calibri"/>
              </a:rPr>
              <a:t>Does the service remove academic and/or non-academic barriers to training persistence and credential attainment? </a:t>
            </a:r>
          </a:p>
        </p:txBody>
      </p:sp>
    </p:spTree>
    <p:extLst>
      <p:ext uri="{BB962C8B-B14F-4D97-AF65-F5344CB8AC3E}">
        <p14:creationId xmlns:p14="http://schemas.microsoft.com/office/powerpoint/2010/main" val="399988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22381" y="58793"/>
            <a:ext cx="8520600" cy="572700"/>
          </a:xfrm>
          <a:prstGeom prst="rect">
            <a:avLst/>
          </a:prstGeom>
        </p:spPr>
        <p:txBody>
          <a:bodyPr spcFirstLastPara="1" wrap="square" lIns="91425" tIns="91425" rIns="91425" bIns="91425" anchor="t" anchorCtr="0">
            <a:noAutofit/>
          </a:bodyPr>
          <a:lstStyle/>
          <a:p>
            <a:r>
              <a:rPr lang="en-US" b="1" dirty="0">
                <a:solidFill>
                  <a:schemeClr val="accent1"/>
                </a:solidFill>
              </a:rPr>
              <a:t>Eligible Costs Examples</a:t>
            </a:r>
            <a:endParaRPr lang="en-US" b="1" dirty="0">
              <a:solidFill>
                <a:schemeClr val="accent1"/>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cxnSp>
        <p:nvCxnSpPr>
          <p:cNvPr id="110" name="Google Shape;110;p26"/>
          <p:cNvCxnSpPr>
            <a:stCxn id="111" idx="3"/>
          </p:cNvCxnSpPr>
          <p:nvPr/>
        </p:nvCxnSpPr>
        <p:spPr>
          <a:xfrm>
            <a:off x="0" y="739975"/>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555325"/>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defTabSz="914378">
              <a:defRPr/>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6"/>
            <a:ext cx="1828802" cy="666399"/>
          </a:xfrm>
          <a:prstGeom prst="rect">
            <a:avLst/>
          </a:prstGeom>
        </p:spPr>
      </p:pic>
      <p:graphicFrame>
        <p:nvGraphicFramePr>
          <p:cNvPr id="3" name="Table 2">
            <a:extLst>
              <a:ext uri="{FF2B5EF4-FFF2-40B4-BE49-F238E27FC236}">
                <a16:creationId xmlns:a16="http://schemas.microsoft.com/office/drawing/2014/main" id="{AB1E9059-83DF-A65D-A91C-CBE93F983D22}"/>
              </a:ext>
            </a:extLst>
          </p:cNvPr>
          <p:cNvGraphicFramePr>
            <a:graphicFrameLocks noGrp="1"/>
          </p:cNvGraphicFramePr>
          <p:nvPr>
            <p:extLst>
              <p:ext uri="{D42A27DB-BD31-4B8C-83A1-F6EECF244321}">
                <p14:modId xmlns:p14="http://schemas.microsoft.com/office/powerpoint/2010/main" val="3701421398"/>
              </p:ext>
            </p:extLst>
          </p:nvPr>
        </p:nvGraphicFramePr>
        <p:xfrm>
          <a:off x="368537" y="764081"/>
          <a:ext cx="8521556" cy="4557641"/>
        </p:xfrm>
        <a:graphic>
          <a:graphicData uri="http://schemas.openxmlformats.org/drawingml/2006/table">
            <a:tbl>
              <a:tblPr firstRow="1" firstCol="1" bandRow="1">
                <a:tableStyleId>{46F890A9-2807-4EBB-B81D-B2AA78EC7F39}</a:tableStyleId>
              </a:tblPr>
              <a:tblGrid>
                <a:gridCol w="3030394">
                  <a:extLst>
                    <a:ext uri="{9D8B030D-6E8A-4147-A177-3AD203B41FA5}">
                      <a16:colId xmlns:a16="http://schemas.microsoft.com/office/drawing/2014/main" val="4054498717"/>
                    </a:ext>
                  </a:extLst>
                </a:gridCol>
                <a:gridCol w="2650340">
                  <a:extLst>
                    <a:ext uri="{9D8B030D-6E8A-4147-A177-3AD203B41FA5}">
                      <a16:colId xmlns:a16="http://schemas.microsoft.com/office/drawing/2014/main" val="2852671161"/>
                    </a:ext>
                  </a:extLst>
                </a:gridCol>
                <a:gridCol w="2840822">
                  <a:extLst>
                    <a:ext uri="{9D8B030D-6E8A-4147-A177-3AD203B41FA5}">
                      <a16:colId xmlns:a16="http://schemas.microsoft.com/office/drawing/2014/main" val="578966578"/>
                    </a:ext>
                  </a:extLst>
                </a:gridCol>
              </a:tblGrid>
              <a:tr h="696150">
                <a:tc>
                  <a:txBody>
                    <a:bodyPr/>
                    <a:lstStyle/>
                    <a:p>
                      <a:pPr marL="0" marR="0" algn="ctr">
                        <a:lnSpc>
                          <a:spcPct val="115000"/>
                        </a:lnSpc>
                        <a:spcBef>
                          <a:spcPts val="0"/>
                        </a:spcBef>
                        <a:spcAft>
                          <a:spcPts val="800"/>
                        </a:spcAft>
                      </a:pPr>
                      <a:r>
                        <a:rPr lang="en-US" sz="1200" dirty="0">
                          <a:effectLst/>
                        </a:rPr>
                        <a:t>Cost of Training</a:t>
                      </a:r>
                      <a:br>
                        <a:rPr lang="en-US" sz="1200" dirty="0">
                          <a:effectLst/>
                        </a:rPr>
                      </a:br>
                      <a:r>
                        <a:rPr lang="en-US" sz="1050" dirty="0">
                          <a:effectLst/>
                        </a:rPr>
                        <a:t>(required for all learners)</a:t>
                      </a:r>
                      <a:endParaRPr lang="en-US" sz="1050" dirty="0">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solidFill>
                      <a:srgbClr val="451056"/>
                    </a:solidFill>
                  </a:tcPr>
                </a:tc>
                <a:tc>
                  <a:txBody>
                    <a:bodyPr/>
                    <a:lstStyle/>
                    <a:p>
                      <a:pPr marL="0" marR="0" algn="ctr">
                        <a:lnSpc>
                          <a:spcPct val="115000"/>
                        </a:lnSpc>
                        <a:spcBef>
                          <a:spcPts val="0"/>
                        </a:spcBef>
                        <a:spcAft>
                          <a:spcPts val="800"/>
                        </a:spcAft>
                      </a:pPr>
                      <a:r>
                        <a:rPr lang="en-US" sz="1200" dirty="0">
                          <a:effectLst/>
                        </a:rPr>
                        <a:t>Optional Support Services</a:t>
                      </a:r>
                      <a:br>
                        <a:rPr lang="en-US" sz="1200" dirty="0">
                          <a:effectLst/>
                        </a:rPr>
                      </a:br>
                      <a:r>
                        <a:rPr lang="en-US" sz="1200" dirty="0">
                          <a:effectLst/>
                        </a:rPr>
                        <a:t>(provided on an as-needed basis - </a:t>
                      </a:r>
                      <a:r>
                        <a:rPr lang="en-US" sz="1200" b="1" i="0" u="none" strike="noStrike" noProof="0" dirty="0">
                          <a:solidFill>
                            <a:schemeClr val="bg1"/>
                          </a:solidFill>
                          <a:effectLst/>
                          <a:highlight>
                            <a:srgbClr val="451057"/>
                          </a:highlight>
                          <a:latin typeface="Poppins"/>
                          <a:hlinkClick r:id="rId4">
                            <a:extLst>
                              <a:ext uri="{A12FA001-AC4F-418D-AE19-62706E023703}">
                                <ahyp:hlinkClr xmlns:ahyp="http://schemas.microsoft.com/office/drawing/2018/hyperlinkcolor" val="tx"/>
                              </a:ext>
                            </a:extLst>
                          </a:hlinkClick>
                        </a:rPr>
                        <a:t>Support Services Guide</a:t>
                      </a:r>
                      <a:r>
                        <a:rPr lang="en-US" sz="1050" dirty="0">
                          <a:solidFill>
                            <a:schemeClr val="bg1"/>
                          </a:solidFill>
                          <a:effectLst/>
                          <a:highlight>
                            <a:srgbClr val="451057"/>
                          </a:highlight>
                        </a:rPr>
                        <a:t>)</a:t>
                      </a:r>
                      <a:endParaRPr lang="en-US" sz="1200">
                        <a:solidFill>
                          <a:schemeClr val="bg1"/>
                        </a:solidFill>
                        <a:effectLst/>
                        <a:highlight>
                          <a:srgbClr val="451057"/>
                        </a:highlight>
                        <a:latin typeface="Arial"/>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solidFill>
                      <a:srgbClr val="451056"/>
                    </a:solidFill>
                  </a:tcPr>
                </a:tc>
                <a:tc>
                  <a:txBody>
                    <a:bodyPr/>
                    <a:lstStyle/>
                    <a:p>
                      <a:pPr marL="0" marR="0" algn="ctr" fontAlgn="t">
                        <a:spcAft>
                          <a:spcPts val="0"/>
                        </a:spcAft>
                      </a:pPr>
                      <a:r>
                        <a:rPr lang="en-US" sz="1200" dirty="0">
                          <a:effectLst/>
                        </a:rPr>
                        <a:t>Indirect Costs</a:t>
                      </a:r>
                    </a:p>
                    <a:p>
                      <a:pPr marL="0" marR="0" algn="ctr">
                        <a:spcBef>
                          <a:spcPts val="0"/>
                        </a:spcBef>
                      </a:pPr>
                      <a:r>
                        <a:rPr lang="en-US" sz="1050" dirty="0">
                          <a:effectLst/>
                        </a:rPr>
                        <a:t>(10% of combined cost of training &amp; support services) </a:t>
                      </a:r>
                      <a:endParaRPr lang="en-US" sz="1050" dirty="0">
                        <a:effectLst/>
                        <a:latin typeface="Arial" panose="020B0604020202020204" pitchFamily="34" charset="0"/>
                        <a:ea typeface="Times New Roman" panose="02020603050405020304" pitchFamily="18"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solidFill>
                      <a:srgbClr val="451056"/>
                    </a:solidFill>
                  </a:tcPr>
                </a:tc>
                <a:extLst>
                  <a:ext uri="{0D108BD9-81ED-4DB2-BD59-A6C34878D82A}">
                    <a16:rowId xmlns:a16="http://schemas.microsoft.com/office/drawing/2014/main" val="3909936404"/>
                  </a:ext>
                </a:extLst>
              </a:tr>
              <a:tr h="783168">
                <a:tc>
                  <a:txBody>
                    <a:bodyPr/>
                    <a:lstStyle/>
                    <a:p>
                      <a:pPr marL="0" marR="0" fontAlgn="t">
                        <a:spcBef>
                          <a:spcPts val="0"/>
                        </a:spcBef>
                        <a:spcAft>
                          <a:spcPts val="0"/>
                        </a:spcAft>
                      </a:pPr>
                      <a:r>
                        <a:rPr lang="en-US" sz="1200" b="0" dirty="0">
                          <a:solidFill>
                            <a:srgbClr val="451056"/>
                          </a:solidFill>
                          <a:effectLst/>
                        </a:rPr>
                        <a:t>Tuition &amp; Fees</a:t>
                      </a:r>
                    </a:p>
                    <a:p>
                      <a:pPr marL="0" marR="0" fontAlgn="t">
                        <a:spcBef>
                          <a:spcPts val="0"/>
                        </a:spcBef>
                        <a:spcAft>
                          <a:spcPts val="0"/>
                        </a:spcAft>
                      </a:pPr>
                      <a:r>
                        <a:rPr lang="en-US" sz="1200" b="0" dirty="0">
                          <a:solidFill>
                            <a:srgbClr val="451056"/>
                          </a:solidFill>
                          <a:effectLst/>
                        </a:rPr>
                        <a:t>- Credentialing Exam Fees</a:t>
                      </a:r>
                    </a:p>
                    <a:p>
                      <a:pPr marL="0" marR="0" fontAlgn="t">
                        <a:spcBef>
                          <a:spcPts val="0"/>
                        </a:spcBef>
                        <a:spcAft>
                          <a:spcPts val="0"/>
                        </a:spcAft>
                      </a:pPr>
                      <a:r>
                        <a:rPr lang="en-US" sz="1200" b="0" dirty="0">
                          <a:solidFill>
                            <a:srgbClr val="451056"/>
                          </a:solidFill>
                          <a:effectLst/>
                        </a:rPr>
                        <a:t>- Competition Fees</a:t>
                      </a:r>
                    </a:p>
                    <a:p>
                      <a:pPr marL="0" marR="0">
                        <a:lnSpc>
                          <a:spcPct val="115000"/>
                        </a:lnSpc>
                        <a:spcBef>
                          <a:spcPts val="0"/>
                        </a:spcBef>
                        <a:spcAft>
                          <a:spcPts val="800"/>
                        </a:spcAft>
                      </a:pPr>
                      <a:r>
                        <a:rPr lang="en-US" sz="1200" b="0" dirty="0">
                          <a:solidFill>
                            <a:srgbClr val="451056"/>
                          </a:solidFill>
                          <a:effectLst/>
                        </a:rPr>
                        <a:t>- Instructor Wages (salary + fringe)</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Education &amp; Career Counseling</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lvl="0">
                        <a:lnSpc>
                          <a:spcPct val="114999"/>
                        </a:lnSpc>
                        <a:spcBef>
                          <a:spcPts val="0"/>
                        </a:spcBef>
                        <a:spcAft>
                          <a:spcPts val="800"/>
                        </a:spcAft>
                        <a:buNone/>
                      </a:pPr>
                      <a:r>
                        <a:rPr lang="en-US" sz="1200" b="0" i="0" u="none" strike="noStrike" noProof="0" dirty="0">
                          <a:solidFill>
                            <a:srgbClr val="451056"/>
                          </a:solidFill>
                          <a:effectLst/>
                          <a:latin typeface="Arial"/>
                        </a:rPr>
                        <a:t>Occupancy: Rent/mortgage for facilities, security, utilities, and cleaning services. </a:t>
                      </a:r>
                    </a:p>
                    <a:p>
                      <a:pPr marL="0" marR="0" lvl="0">
                        <a:lnSpc>
                          <a:spcPct val="114999"/>
                        </a:lnSpc>
                        <a:spcBef>
                          <a:spcPts val="0"/>
                        </a:spcBef>
                        <a:spcAft>
                          <a:spcPts val="800"/>
                        </a:spcAft>
                        <a:buNone/>
                      </a:pPr>
                      <a:endParaRPr lang="en-US" sz="1200" b="0" i="0" u="none" strike="noStrike" noProof="0">
                        <a:solidFill>
                          <a:srgbClr val="451056"/>
                        </a:solidFill>
                        <a:effectLst/>
                        <a:latin typeface="Arial"/>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2797020386"/>
                  </a:ext>
                </a:extLst>
              </a:tr>
              <a:tr h="817975">
                <a:tc>
                  <a:txBody>
                    <a:bodyPr/>
                    <a:lstStyle/>
                    <a:p>
                      <a:pPr marL="0" marR="0" fontAlgn="t">
                        <a:spcBef>
                          <a:spcPts val="0"/>
                        </a:spcBef>
                        <a:spcAft>
                          <a:spcPts val="0"/>
                        </a:spcAft>
                      </a:pPr>
                      <a:r>
                        <a:rPr lang="en-US" sz="1200" b="0" dirty="0">
                          <a:solidFill>
                            <a:srgbClr val="451056"/>
                          </a:solidFill>
                          <a:effectLst/>
                        </a:rPr>
                        <a:t>Room &amp; Board</a:t>
                      </a:r>
                    </a:p>
                    <a:p>
                      <a:pPr marL="0" marR="0" fontAlgn="t">
                        <a:spcBef>
                          <a:spcPts val="0"/>
                        </a:spcBef>
                        <a:spcAft>
                          <a:spcPts val="0"/>
                        </a:spcAft>
                      </a:pPr>
                      <a:r>
                        <a:rPr lang="en-US" sz="1200" b="0" dirty="0">
                          <a:solidFill>
                            <a:srgbClr val="451056"/>
                          </a:solidFill>
                          <a:effectLst/>
                        </a:rPr>
                        <a:t>- Required Off-site Training</a:t>
                      </a:r>
                    </a:p>
                    <a:p>
                      <a:pPr marL="0" marR="0">
                        <a:lnSpc>
                          <a:spcPct val="115000"/>
                        </a:lnSpc>
                        <a:spcBef>
                          <a:spcPts val="0"/>
                        </a:spcBef>
                        <a:spcAft>
                          <a:spcPts val="800"/>
                        </a:spcAft>
                      </a:pPr>
                      <a:r>
                        <a:rPr lang="en-US" sz="1200" b="0" dirty="0">
                          <a:solidFill>
                            <a:srgbClr val="451056"/>
                          </a:solidFill>
                          <a:effectLst/>
                        </a:rPr>
                        <a:t>- Funding/Subsidies to Aid in Program Persistence (provided to all learners)</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Support Staff Wages (salary + fringe)</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Professional Development not directly related to a specific pathway and </a:t>
                      </a:r>
                      <a:r>
                        <a:rPr lang="en-US" sz="1200" b="0">
                          <a:solidFill>
                            <a:srgbClr val="451056"/>
                          </a:solidFill>
                          <a:effectLst/>
                        </a:rPr>
                        <a:t>necessary for instruction.</a:t>
                      </a:r>
                      <a:endParaRPr lang="en-US" sz="1200" b="0" dirty="0">
                        <a:solidFill>
                          <a:srgbClr val="451056"/>
                        </a:solidFill>
                        <a:effectLst/>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264370302"/>
                  </a:ext>
                </a:extLst>
              </a:tr>
              <a:tr h="913697">
                <a:tc>
                  <a:txBody>
                    <a:bodyPr/>
                    <a:lstStyle/>
                    <a:p>
                      <a:pPr marL="0" marR="0" fontAlgn="t">
                        <a:spcBef>
                          <a:spcPts val="0"/>
                        </a:spcBef>
                        <a:spcAft>
                          <a:spcPts val="0"/>
                        </a:spcAft>
                      </a:pPr>
                      <a:r>
                        <a:rPr lang="en-US" sz="1200" b="0" dirty="0">
                          <a:solidFill>
                            <a:srgbClr val="451056"/>
                          </a:solidFill>
                          <a:effectLst/>
                        </a:rPr>
                        <a:t>Books &amp; Supplies</a:t>
                      </a:r>
                    </a:p>
                    <a:p>
                      <a:pPr marL="0" marR="0" fontAlgn="t">
                        <a:spcBef>
                          <a:spcPts val="0"/>
                        </a:spcBef>
                        <a:spcAft>
                          <a:spcPts val="0"/>
                        </a:spcAft>
                      </a:pPr>
                      <a:r>
                        <a:rPr lang="en-US" sz="1200" b="0" dirty="0">
                          <a:solidFill>
                            <a:srgbClr val="451056"/>
                          </a:solidFill>
                          <a:effectLst/>
                        </a:rPr>
                        <a:t>- Curriculum Materials</a:t>
                      </a:r>
                    </a:p>
                    <a:p>
                      <a:pPr marL="0" marR="0" fontAlgn="t">
                        <a:spcBef>
                          <a:spcPts val="0"/>
                        </a:spcBef>
                        <a:spcAft>
                          <a:spcPts val="0"/>
                        </a:spcAft>
                      </a:pPr>
                      <a:r>
                        <a:rPr lang="en-US" sz="1200" b="0" dirty="0">
                          <a:solidFill>
                            <a:srgbClr val="451056"/>
                          </a:solidFill>
                          <a:effectLst/>
                        </a:rPr>
                        <a:t>- Learning Technology &amp; Platforms</a:t>
                      </a:r>
                    </a:p>
                    <a:p>
                      <a:pPr marL="0" marR="0" fontAlgn="t">
                        <a:spcBef>
                          <a:spcPts val="0"/>
                        </a:spcBef>
                        <a:spcAft>
                          <a:spcPts val="0"/>
                        </a:spcAft>
                      </a:pPr>
                      <a:r>
                        <a:rPr lang="en-US" sz="1200" b="0" dirty="0">
                          <a:solidFill>
                            <a:srgbClr val="451056"/>
                          </a:solidFill>
                          <a:effectLst/>
                        </a:rPr>
                        <a:t>- Labs/Clinicals Equipment &amp; Supplies</a:t>
                      </a:r>
                    </a:p>
                    <a:p>
                      <a:pPr marL="0" marR="0">
                        <a:lnSpc>
                          <a:spcPct val="115000"/>
                        </a:lnSpc>
                        <a:spcBef>
                          <a:spcPts val="0"/>
                        </a:spcBef>
                        <a:spcAft>
                          <a:spcPts val="800"/>
                        </a:spcAft>
                      </a:pPr>
                      <a:r>
                        <a:rPr lang="en-US" sz="1200" b="0" dirty="0">
                          <a:solidFill>
                            <a:srgbClr val="451056"/>
                          </a:solidFill>
                          <a:effectLst/>
                        </a:rPr>
                        <a:t>- Training Equipment</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Emergency Funding/Subsidies to aid in program persistence (i.e. transportation, rent, groceries, etc.)</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lvl="0">
                        <a:lnSpc>
                          <a:spcPct val="114999"/>
                        </a:lnSpc>
                        <a:spcBef>
                          <a:spcPts val="0"/>
                        </a:spcBef>
                        <a:spcAft>
                          <a:spcPts val="800"/>
                        </a:spcAft>
                        <a:buNone/>
                      </a:pPr>
                      <a:r>
                        <a:rPr lang="en-US" sz="1200" b="0" i="0" u="none" strike="noStrike" noProof="0" dirty="0">
                          <a:solidFill>
                            <a:srgbClr val="451056"/>
                          </a:solidFill>
                          <a:effectLst/>
                          <a:latin typeface="Arial"/>
                        </a:rPr>
                        <a:t>Depreciation and amortization costs of purchased vehicles</a:t>
                      </a:r>
                      <a:endParaRPr lang="en-US" dirty="0"/>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2626891782"/>
                  </a:ext>
                </a:extLst>
              </a:tr>
              <a:tr h="348074">
                <a:tc>
                  <a:txBody>
                    <a:bodyPr/>
                    <a:lstStyle/>
                    <a:p>
                      <a:pPr lvl="0" algn="l">
                        <a:lnSpc>
                          <a:spcPct val="100000"/>
                        </a:lnSpc>
                        <a:spcBef>
                          <a:spcPts val="0"/>
                        </a:spcBef>
                        <a:spcAft>
                          <a:spcPts val="0"/>
                        </a:spcAft>
                        <a:buNone/>
                      </a:pPr>
                      <a:r>
                        <a:rPr lang="en-US" sz="1200" b="0" i="0" u="none" strike="noStrike" noProof="0" dirty="0">
                          <a:solidFill>
                            <a:srgbClr val="451056"/>
                          </a:solidFill>
                          <a:effectLst/>
                          <a:latin typeface="Arial"/>
                        </a:rPr>
                        <a:t>Training of Staff necessary to be effective </a:t>
                      </a:r>
                      <a:r>
                        <a:rPr lang="en-US" sz="1200" b="0" i="0" u="none" strike="noStrike" noProof="0">
                          <a:solidFill>
                            <a:srgbClr val="451056"/>
                          </a:solidFill>
                          <a:effectLst/>
                          <a:latin typeface="Arial"/>
                        </a:rPr>
                        <a:t>in pathway instruction (</a:t>
                      </a:r>
                      <a:r>
                        <a:rPr lang="en-US" sz="1200" b="0" i="0" u="none" strike="noStrike" noProof="0" dirty="0">
                          <a:solidFill>
                            <a:srgbClr val="451056"/>
                          </a:solidFill>
                          <a:effectLst/>
                          <a:latin typeface="Arial"/>
                        </a:rPr>
                        <a:t>i.e. conferences, professional development, in-service, etc.)</a:t>
                      </a:r>
                      <a:endParaRPr lang="en-US" sz="1200" b="0" i="0" u="none" strike="noStrike" noProof="0" dirty="0">
                        <a:solidFill>
                          <a:srgbClr val="414042"/>
                        </a:solidFill>
                        <a:effectLst/>
                        <a:latin typeface="Arial"/>
                      </a:endParaRPr>
                    </a:p>
                    <a:p>
                      <a:pPr marL="0" marR="0" lvl="0">
                        <a:lnSpc>
                          <a:spcPct val="114999"/>
                        </a:lnSpc>
                        <a:spcBef>
                          <a:spcPts val="0"/>
                        </a:spcBef>
                        <a:spcAft>
                          <a:spcPts val="800"/>
                        </a:spcAft>
                        <a:buNone/>
                      </a:pPr>
                      <a:endParaRPr lang="en-US" sz="1200" b="0" dirty="0">
                        <a:solidFill>
                          <a:srgbClr val="451056"/>
                        </a:solidFill>
                        <a:effectLst/>
                        <a:latin typeface="Arial"/>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Technology not required for program (i.e. laptops)</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 Meals for staff training</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3177873026"/>
                  </a:ext>
                </a:extLst>
              </a:tr>
              <a:tr h="174037">
                <a:tc>
                  <a:txBody>
                    <a:bodyPr/>
                    <a:lstStyle/>
                    <a:p>
                      <a:pPr marL="0" marR="0">
                        <a:lnSpc>
                          <a:spcPct val="115000"/>
                        </a:lnSpc>
                        <a:spcBef>
                          <a:spcPts val="0"/>
                        </a:spcBef>
                        <a:spcAft>
                          <a:spcPts val="800"/>
                        </a:spcAft>
                      </a:pP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Learner Networking Events</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 </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647254546"/>
                  </a:ext>
                </a:extLst>
              </a:tr>
              <a:tr h="348074">
                <a:tc>
                  <a:txBody>
                    <a:bodyPr/>
                    <a:lstStyle/>
                    <a:p>
                      <a:pPr marL="0" marR="0">
                        <a:lnSpc>
                          <a:spcPct val="115000"/>
                        </a:lnSpc>
                        <a:spcBef>
                          <a:spcPts val="0"/>
                        </a:spcBef>
                        <a:spcAft>
                          <a:spcPts val="800"/>
                        </a:spcAft>
                      </a:pPr>
                      <a:r>
                        <a:rPr lang="en-US" sz="1200" b="0" dirty="0">
                          <a:solidFill>
                            <a:srgbClr val="451056"/>
                          </a:solidFill>
                          <a:effectLst/>
                        </a:rPr>
                        <a:t> </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Mental Health Resources (for learners)</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tc>
                  <a:txBody>
                    <a:bodyPr/>
                    <a:lstStyle/>
                    <a:p>
                      <a:pPr marL="0" marR="0">
                        <a:lnSpc>
                          <a:spcPct val="115000"/>
                        </a:lnSpc>
                        <a:spcBef>
                          <a:spcPts val="0"/>
                        </a:spcBef>
                        <a:spcAft>
                          <a:spcPts val="800"/>
                        </a:spcAft>
                      </a:pPr>
                      <a:r>
                        <a:rPr lang="en-US" sz="1200" b="0" dirty="0">
                          <a:solidFill>
                            <a:srgbClr val="451056"/>
                          </a:solidFill>
                          <a:effectLst/>
                        </a:rPr>
                        <a:t> </a:t>
                      </a:r>
                      <a:endParaRPr lang="en-US" sz="1200" b="0" dirty="0">
                        <a:solidFill>
                          <a:srgbClr val="451056"/>
                        </a:solidFill>
                        <a:effectLst/>
                        <a:latin typeface="Arial" panose="020B0604020202020204" pitchFamily="34" charset="0"/>
                        <a:ea typeface="Arial" panose="020B0604020202020204" pitchFamily="34" charset="0"/>
                      </a:endParaRPr>
                    </a:p>
                  </a:txBody>
                  <a:tcPr marL="50442" marR="50442" marT="0" marB="0">
                    <a:lnL w="12700" cap="flat" cmpd="sng" algn="ctr">
                      <a:solidFill>
                        <a:srgbClr val="CFCCD1"/>
                      </a:solidFill>
                      <a:prstDash val="solid"/>
                      <a:round/>
                      <a:headEnd type="none" w="med" len="med"/>
                      <a:tailEnd type="none" w="med" len="med"/>
                    </a:lnL>
                    <a:lnR w="12700" cap="flat" cmpd="sng" algn="ctr">
                      <a:solidFill>
                        <a:srgbClr val="CFCCD1"/>
                      </a:solidFill>
                      <a:prstDash val="solid"/>
                      <a:round/>
                      <a:headEnd type="none" w="med" len="med"/>
                      <a:tailEnd type="none" w="med" len="med"/>
                    </a:lnR>
                    <a:lnT w="12700" cap="flat" cmpd="sng" algn="ctr">
                      <a:solidFill>
                        <a:srgbClr val="CFCCD1"/>
                      </a:solidFill>
                      <a:prstDash val="solid"/>
                      <a:round/>
                      <a:headEnd type="none" w="med" len="med"/>
                      <a:tailEnd type="none" w="med" len="med"/>
                    </a:lnT>
                    <a:lnB w="12700" cap="flat" cmpd="sng" algn="ctr">
                      <a:solidFill>
                        <a:srgbClr val="CFCCD1"/>
                      </a:solidFill>
                      <a:prstDash val="solid"/>
                      <a:round/>
                      <a:headEnd type="none" w="med" len="med"/>
                      <a:tailEnd type="none" w="med" len="med"/>
                    </a:lnB>
                  </a:tcPr>
                </a:tc>
                <a:extLst>
                  <a:ext uri="{0D108BD9-81ED-4DB2-BD59-A6C34878D82A}">
                    <a16:rowId xmlns:a16="http://schemas.microsoft.com/office/drawing/2014/main" val="1986349384"/>
                  </a:ext>
                </a:extLst>
              </a:tr>
            </a:tbl>
          </a:graphicData>
        </a:graphic>
      </p:graphicFrame>
    </p:spTree>
    <p:extLst>
      <p:ext uri="{BB962C8B-B14F-4D97-AF65-F5344CB8AC3E}">
        <p14:creationId xmlns:p14="http://schemas.microsoft.com/office/powerpoint/2010/main" val="294005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6"/>
          <p:cNvSpPr txBox="1">
            <a:spLocks noGrp="1"/>
          </p:cNvSpPr>
          <p:nvPr>
            <p:ph type="title"/>
          </p:nvPr>
        </p:nvSpPr>
        <p:spPr>
          <a:xfrm>
            <a:off x="369300" y="-24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accent1"/>
                </a:solidFill>
              </a:rPr>
              <a:t>Total Reimbursement Amount </a:t>
            </a:r>
            <a:br>
              <a:rPr lang="en" dirty="0">
                <a:solidFill>
                  <a:schemeClr val="accent1"/>
                </a:solidFill>
              </a:rPr>
            </a:br>
            <a:r>
              <a:rPr lang="en" dirty="0">
                <a:solidFill>
                  <a:schemeClr val="accent1"/>
                </a:solidFill>
              </a:rPr>
              <a:t>Calculations</a:t>
            </a:r>
            <a:endParaRPr dirty="0">
              <a:solidFill>
                <a:schemeClr val="accent1"/>
              </a:solidFill>
            </a:endParaRPr>
          </a:p>
        </p:txBody>
      </p:sp>
      <p:cxnSp>
        <p:nvCxnSpPr>
          <p:cNvPr id="110" name="Google Shape;110;p26"/>
          <p:cNvCxnSpPr>
            <a:stCxn id="111" idx="3"/>
          </p:cNvCxnSpPr>
          <p:nvPr/>
        </p:nvCxnSpPr>
        <p:spPr>
          <a:xfrm>
            <a:off x="0" y="905550"/>
            <a:ext cx="9164100" cy="0"/>
          </a:xfrm>
          <a:prstGeom prst="straightConnector1">
            <a:avLst/>
          </a:prstGeom>
          <a:noFill/>
          <a:ln w="19050" cap="flat" cmpd="sng">
            <a:solidFill>
              <a:schemeClr val="accent2"/>
            </a:solidFill>
            <a:prstDash val="solid"/>
            <a:round/>
            <a:headEnd type="none" w="med" len="med"/>
            <a:tailEnd type="none" w="med" len="med"/>
          </a:ln>
        </p:spPr>
      </p:cxnSp>
      <p:sp>
        <p:nvSpPr>
          <p:cNvPr id="111" name="Google Shape;111;p26"/>
          <p:cNvSpPr/>
          <p:nvPr/>
        </p:nvSpPr>
        <p:spPr>
          <a:xfrm rot="5400000">
            <a:off x="-10950" y="720900"/>
            <a:ext cx="391200" cy="3693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descr="A picture containing drawing, window&#10;&#10;Description automatically generated">
            <a:extLst>
              <a:ext uri="{FF2B5EF4-FFF2-40B4-BE49-F238E27FC236}">
                <a16:creationId xmlns:a16="http://schemas.microsoft.com/office/drawing/2014/main" id="{F11ACE8C-6561-413A-AF56-E7F0B26A01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1937" y="61235"/>
            <a:ext cx="1978353" cy="746515"/>
          </a:xfrm>
          <a:prstGeom prst="rect">
            <a:avLst/>
          </a:prstGeom>
        </p:spPr>
      </p:pic>
      <p:sp>
        <p:nvSpPr>
          <p:cNvPr id="3" name="Rectangle 2">
            <a:extLst>
              <a:ext uri="{FF2B5EF4-FFF2-40B4-BE49-F238E27FC236}">
                <a16:creationId xmlns:a16="http://schemas.microsoft.com/office/drawing/2014/main" id="{BF27FD86-8253-ACF2-7A8C-99498E708BF9}"/>
              </a:ext>
            </a:extLst>
          </p:cNvPr>
          <p:cNvSpPr/>
          <p:nvPr/>
        </p:nvSpPr>
        <p:spPr>
          <a:xfrm>
            <a:off x="1053548" y="1113708"/>
            <a:ext cx="1868557" cy="652007"/>
          </a:xfrm>
          <a:prstGeom prst="rect">
            <a:avLst/>
          </a:prstGeom>
          <a:solidFill>
            <a:srgbClr val="8F709A"/>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Personnel Expenses</a:t>
            </a:r>
          </a:p>
        </p:txBody>
      </p:sp>
      <p:sp>
        <p:nvSpPr>
          <p:cNvPr id="4" name="Rectangle 3">
            <a:extLst>
              <a:ext uri="{FF2B5EF4-FFF2-40B4-BE49-F238E27FC236}">
                <a16:creationId xmlns:a16="http://schemas.microsoft.com/office/drawing/2014/main" id="{F56C122C-390E-60A9-0AFE-A88CB802CE1C}"/>
              </a:ext>
            </a:extLst>
          </p:cNvPr>
          <p:cNvSpPr/>
          <p:nvPr/>
        </p:nvSpPr>
        <p:spPr>
          <a:xfrm>
            <a:off x="3677477" y="1113708"/>
            <a:ext cx="1868557" cy="652007"/>
          </a:xfrm>
          <a:prstGeom prst="rect">
            <a:avLst/>
          </a:prstGeom>
          <a:solidFill>
            <a:srgbClr val="15BDC5"/>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Direct Operating Expenses</a:t>
            </a:r>
          </a:p>
        </p:txBody>
      </p:sp>
      <p:sp>
        <p:nvSpPr>
          <p:cNvPr id="6" name="Rectangle 5">
            <a:extLst>
              <a:ext uri="{FF2B5EF4-FFF2-40B4-BE49-F238E27FC236}">
                <a16:creationId xmlns:a16="http://schemas.microsoft.com/office/drawing/2014/main" id="{327E9522-A47B-F121-7A75-DDCB533C426D}"/>
              </a:ext>
            </a:extLst>
          </p:cNvPr>
          <p:cNvSpPr/>
          <p:nvPr/>
        </p:nvSpPr>
        <p:spPr>
          <a:xfrm>
            <a:off x="6333214" y="1113708"/>
            <a:ext cx="1868557" cy="652007"/>
          </a:xfrm>
          <a:prstGeom prst="rect">
            <a:avLst/>
          </a:prstGeom>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Submitted Costs</a:t>
            </a:r>
          </a:p>
        </p:txBody>
      </p:sp>
      <p:sp>
        <p:nvSpPr>
          <p:cNvPr id="7" name="Rectangle 6">
            <a:extLst>
              <a:ext uri="{FF2B5EF4-FFF2-40B4-BE49-F238E27FC236}">
                <a16:creationId xmlns:a16="http://schemas.microsoft.com/office/drawing/2014/main" id="{78BFFDCA-0DA4-55F4-CBFE-CBAC4EC4063F}"/>
              </a:ext>
            </a:extLst>
          </p:cNvPr>
          <p:cNvSpPr/>
          <p:nvPr/>
        </p:nvSpPr>
        <p:spPr>
          <a:xfrm>
            <a:off x="1053548" y="2156384"/>
            <a:ext cx="1868557" cy="652007"/>
          </a:xfrm>
          <a:prstGeom prst="rect">
            <a:avLst/>
          </a:prstGeom>
          <a:solidFill>
            <a:srgbClr val="451056"/>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Submitted Costs</a:t>
            </a:r>
          </a:p>
        </p:txBody>
      </p:sp>
      <p:sp>
        <p:nvSpPr>
          <p:cNvPr id="8" name="Rectangle 7">
            <a:extLst>
              <a:ext uri="{FF2B5EF4-FFF2-40B4-BE49-F238E27FC236}">
                <a16:creationId xmlns:a16="http://schemas.microsoft.com/office/drawing/2014/main" id="{2958C91D-775E-20A1-138B-6B39FC7AE467}"/>
              </a:ext>
            </a:extLst>
          </p:cNvPr>
          <p:cNvSpPr/>
          <p:nvPr/>
        </p:nvSpPr>
        <p:spPr>
          <a:xfrm>
            <a:off x="3677478" y="2156384"/>
            <a:ext cx="1868557" cy="652007"/>
          </a:xfrm>
          <a:prstGeom prst="rect">
            <a:avLst/>
          </a:prstGeom>
          <a:solidFill>
            <a:schemeClr val="tx2">
              <a:lumMod val="75000"/>
            </a:schemeClr>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10% of Submitted Costs</a:t>
            </a:r>
          </a:p>
        </p:txBody>
      </p:sp>
      <p:sp>
        <p:nvSpPr>
          <p:cNvPr id="10" name="TextBox 9">
            <a:extLst>
              <a:ext uri="{FF2B5EF4-FFF2-40B4-BE49-F238E27FC236}">
                <a16:creationId xmlns:a16="http://schemas.microsoft.com/office/drawing/2014/main" id="{3DDCC93F-FEBA-F145-3381-CA35CF05CDC3}"/>
              </a:ext>
            </a:extLst>
          </p:cNvPr>
          <p:cNvSpPr txBox="1"/>
          <p:nvPr/>
        </p:nvSpPr>
        <p:spPr>
          <a:xfrm>
            <a:off x="5802465" y="1285822"/>
            <a:ext cx="298174" cy="307777"/>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E5E4C0F3-C514-97E7-F793-7989FC3B581B}"/>
              </a:ext>
            </a:extLst>
          </p:cNvPr>
          <p:cNvSpPr txBox="1"/>
          <p:nvPr/>
        </p:nvSpPr>
        <p:spPr>
          <a:xfrm>
            <a:off x="3162632" y="2328498"/>
            <a:ext cx="298174" cy="307777"/>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4C28DC2E-479A-05E8-E721-8DA548BBE819}"/>
              </a:ext>
            </a:extLst>
          </p:cNvPr>
          <p:cNvSpPr txBox="1"/>
          <p:nvPr/>
        </p:nvSpPr>
        <p:spPr>
          <a:xfrm>
            <a:off x="5802465" y="2331310"/>
            <a:ext cx="298174" cy="307777"/>
          </a:xfrm>
          <a:prstGeom prst="rect">
            <a:avLst/>
          </a:prstGeom>
          <a:noFill/>
        </p:spPr>
        <p:txBody>
          <a:bodyPr wrap="square" rtlCol="0">
            <a:spAutoFit/>
          </a:bodyPr>
          <a:lstStyle/>
          <a:p>
            <a:r>
              <a:rPr lang="en-US" dirty="0"/>
              <a:t>=</a:t>
            </a:r>
          </a:p>
        </p:txBody>
      </p:sp>
      <p:sp>
        <p:nvSpPr>
          <p:cNvPr id="13" name="Rectangle 12">
            <a:extLst>
              <a:ext uri="{FF2B5EF4-FFF2-40B4-BE49-F238E27FC236}">
                <a16:creationId xmlns:a16="http://schemas.microsoft.com/office/drawing/2014/main" id="{5BDFC590-6776-2CD1-ACFE-0FDD1309EF04}"/>
              </a:ext>
            </a:extLst>
          </p:cNvPr>
          <p:cNvSpPr/>
          <p:nvPr/>
        </p:nvSpPr>
        <p:spPr>
          <a:xfrm>
            <a:off x="6333214" y="2132530"/>
            <a:ext cx="1868557" cy="652007"/>
          </a:xfrm>
          <a:prstGeom prst="rect">
            <a:avLst/>
          </a:prstGeom>
          <a:solidFill>
            <a:srgbClr val="119DA4"/>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Eligible Expenses</a:t>
            </a:r>
          </a:p>
        </p:txBody>
      </p:sp>
      <p:sp>
        <p:nvSpPr>
          <p:cNvPr id="14" name="Rectangle 13">
            <a:extLst>
              <a:ext uri="{FF2B5EF4-FFF2-40B4-BE49-F238E27FC236}">
                <a16:creationId xmlns:a16="http://schemas.microsoft.com/office/drawing/2014/main" id="{CDDF916B-1BAC-1913-5024-B38BC455DC56}"/>
              </a:ext>
            </a:extLst>
          </p:cNvPr>
          <p:cNvSpPr/>
          <p:nvPr/>
        </p:nvSpPr>
        <p:spPr>
          <a:xfrm>
            <a:off x="1053548" y="3235749"/>
            <a:ext cx="1868557" cy="652007"/>
          </a:xfrm>
          <a:prstGeom prst="rect">
            <a:avLst/>
          </a:prstGeom>
          <a:solidFill>
            <a:schemeClr val="accent3"/>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Eligible Expenses</a:t>
            </a:r>
          </a:p>
        </p:txBody>
      </p:sp>
      <p:sp>
        <p:nvSpPr>
          <p:cNvPr id="15" name="Rectangle 14">
            <a:extLst>
              <a:ext uri="{FF2B5EF4-FFF2-40B4-BE49-F238E27FC236}">
                <a16:creationId xmlns:a16="http://schemas.microsoft.com/office/drawing/2014/main" id="{D31925C6-7C03-AF03-D33C-0A4D50B385C4}"/>
              </a:ext>
            </a:extLst>
          </p:cNvPr>
          <p:cNvSpPr/>
          <p:nvPr/>
        </p:nvSpPr>
        <p:spPr>
          <a:xfrm>
            <a:off x="3677479" y="3235749"/>
            <a:ext cx="1868557" cy="652007"/>
          </a:xfrm>
          <a:prstGeom prst="rect">
            <a:avLst/>
          </a:prstGeom>
          <a:solidFill>
            <a:schemeClr val="tx1">
              <a:lumMod val="60000"/>
              <a:lumOff val="40000"/>
            </a:schemeClr>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Learners Supported</a:t>
            </a:r>
          </a:p>
        </p:txBody>
      </p:sp>
      <p:sp>
        <p:nvSpPr>
          <p:cNvPr id="16" name="TextBox 15">
            <a:extLst>
              <a:ext uri="{FF2B5EF4-FFF2-40B4-BE49-F238E27FC236}">
                <a16:creationId xmlns:a16="http://schemas.microsoft.com/office/drawing/2014/main" id="{1CEC0D17-C786-26BE-71E1-27278E86EFF4}"/>
              </a:ext>
            </a:extLst>
          </p:cNvPr>
          <p:cNvSpPr txBox="1"/>
          <p:nvPr/>
        </p:nvSpPr>
        <p:spPr>
          <a:xfrm>
            <a:off x="5802465" y="3434529"/>
            <a:ext cx="298174" cy="307777"/>
          </a:xfrm>
          <a:prstGeom prst="rect">
            <a:avLst/>
          </a:prstGeom>
          <a:noFill/>
        </p:spPr>
        <p:txBody>
          <a:bodyPr wrap="square" rtlCol="0">
            <a:spAutoFit/>
          </a:bodyPr>
          <a:lstStyle/>
          <a:p>
            <a:r>
              <a:rPr lang="en-US" dirty="0"/>
              <a:t>=</a:t>
            </a:r>
          </a:p>
        </p:txBody>
      </p:sp>
      <p:sp>
        <p:nvSpPr>
          <p:cNvPr id="17" name="Rectangle 16">
            <a:extLst>
              <a:ext uri="{FF2B5EF4-FFF2-40B4-BE49-F238E27FC236}">
                <a16:creationId xmlns:a16="http://schemas.microsoft.com/office/drawing/2014/main" id="{341247B0-A57B-50FA-B9A3-5C4287A0B861}"/>
              </a:ext>
            </a:extLst>
          </p:cNvPr>
          <p:cNvSpPr/>
          <p:nvPr/>
        </p:nvSpPr>
        <p:spPr>
          <a:xfrm>
            <a:off x="6333214" y="3235749"/>
            <a:ext cx="1868557" cy="652007"/>
          </a:xfrm>
          <a:prstGeom prst="rect">
            <a:avLst/>
          </a:prstGeom>
          <a:solidFill>
            <a:schemeClr val="accent4"/>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Average Cost of Training + Support Services per Learner</a:t>
            </a:r>
          </a:p>
        </p:txBody>
      </p:sp>
      <p:sp>
        <p:nvSpPr>
          <p:cNvPr id="18" name="TextBox 17">
            <a:extLst>
              <a:ext uri="{FF2B5EF4-FFF2-40B4-BE49-F238E27FC236}">
                <a16:creationId xmlns:a16="http://schemas.microsoft.com/office/drawing/2014/main" id="{C904A6A8-A3F0-02B3-E057-8C4AC5373760}"/>
              </a:ext>
            </a:extLst>
          </p:cNvPr>
          <p:cNvSpPr txBox="1"/>
          <p:nvPr/>
        </p:nvSpPr>
        <p:spPr>
          <a:xfrm>
            <a:off x="3162632" y="3407864"/>
            <a:ext cx="298174" cy="307777"/>
          </a:xfrm>
          <a:prstGeom prst="rect">
            <a:avLst/>
          </a:prstGeom>
          <a:noFill/>
        </p:spPr>
        <p:txBody>
          <a:bodyPr wrap="square" rtlCol="0">
            <a:spAutoFit/>
          </a:bodyPr>
          <a:lstStyle/>
          <a:p>
            <a:r>
              <a:rPr lang="en-US" dirty="0"/>
              <a:t>/</a:t>
            </a:r>
          </a:p>
        </p:txBody>
      </p:sp>
      <p:sp>
        <p:nvSpPr>
          <p:cNvPr id="19" name="TextBox 18">
            <a:extLst>
              <a:ext uri="{FF2B5EF4-FFF2-40B4-BE49-F238E27FC236}">
                <a16:creationId xmlns:a16="http://schemas.microsoft.com/office/drawing/2014/main" id="{E3C9351B-C283-42AD-B8C4-FAEB0EA87237}"/>
              </a:ext>
            </a:extLst>
          </p:cNvPr>
          <p:cNvSpPr txBox="1"/>
          <p:nvPr/>
        </p:nvSpPr>
        <p:spPr>
          <a:xfrm>
            <a:off x="3162632" y="1285822"/>
            <a:ext cx="298174" cy="307777"/>
          </a:xfrm>
          <a:prstGeom prst="rect">
            <a:avLst/>
          </a:prstGeom>
          <a:noFill/>
        </p:spPr>
        <p:txBody>
          <a:bodyPr wrap="square" rtlCol="0">
            <a:spAutoFit/>
          </a:bodyPr>
          <a:lstStyle/>
          <a:p>
            <a:r>
              <a:rPr lang="en-US" dirty="0"/>
              <a:t>+</a:t>
            </a:r>
          </a:p>
        </p:txBody>
      </p:sp>
      <p:sp>
        <p:nvSpPr>
          <p:cNvPr id="5" name="Rectangle 4">
            <a:extLst>
              <a:ext uri="{FF2B5EF4-FFF2-40B4-BE49-F238E27FC236}">
                <a16:creationId xmlns:a16="http://schemas.microsoft.com/office/drawing/2014/main" id="{0B293026-C21D-0CBF-FC66-A755F7BE996B}"/>
              </a:ext>
            </a:extLst>
          </p:cNvPr>
          <p:cNvSpPr/>
          <p:nvPr/>
        </p:nvSpPr>
        <p:spPr>
          <a:xfrm>
            <a:off x="1053547" y="4331572"/>
            <a:ext cx="1868557" cy="652007"/>
          </a:xfrm>
          <a:prstGeom prst="rect">
            <a:avLst/>
          </a:prstGeom>
          <a:solidFill>
            <a:schemeClr val="accent4"/>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Average Cost of Training + Support Services per Learner</a:t>
            </a:r>
          </a:p>
        </p:txBody>
      </p:sp>
      <p:sp>
        <p:nvSpPr>
          <p:cNvPr id="20" name="Rectangle 19">
            <a:extLst>
              <a:ext uri="{FF2B5EF4-FFF2-40B4-BE49-F238E27FC236}">
                <a16:creationId xmlns:a16="http://schemas.microsoft.com/office/drawing/2014/main" id="{1054DBB0-C6F3-01A0-0442-F97C8FFDC2B7}"/>
              </a:ext>
            </a:extLst>
          </p:cNvPr>
          <p:cNvSpPr/>
          <p:nvPr/>
        </p:nvSpPr>
        <p:spPr>
          <a:xfrm>
            <a:off x="3677477" y="4331572"/>
            <a:ext cx="1868557" cy="652007"/>
          </a:xfrm>
          <a:prstGeom prst="rect">
            <a:avLst/>
          </a:prstGeom>
          <a:solidFill>
            <a:schemeClr val="bg2">
              <a:lumMod val="75000"/>
            </a:schemeClr>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Learner’s Reimbursement Rate</a:t>
            </a:r>
          </a:p>
        </p:txBody>
      </p:sp>
      <p:sp>
        <p:nvSpPr>
          <p:cNvPr id="21" name="TextBox 20">
            <a:extLst>
              <a:ext uri="{FF2B5EF4-FFF2-40B4-BE49-F238E27FC236}">
                <a16:creationId xmlns:a16="http://schemas.microsoft.com/office/drawing/2014/main" id="{570B10F7-2A7E-AFC4-BB25-FEF4543CBC8C}"/>
              </a:ext>
            </a:extLst>
          </p:cNvPr>
          <p:cNvSpPr txBox="1"/>
          <p:nvPr/>
        </p:nvSpPr>
        <p:spPr>
          <a:xfrm>
            <a:off x="3162630" y="4503687"/>
            <a:ext cx="298174" cy="307777"/>
          </a:xfrm>
          <a:prstGeom prst="rect">
            <a:avLst/>
          </a:prstGeom>
          <a:noFill/>
        </p:spPr>
        <p:txBody>
          <a:bodyPr wrap="square" rtlCol="0">
            <a:spAutoFit/>
          </a:bodyPr>
          <a:lstStyle/>
          <a:p>
            <a:r>
              <a:rPr lang="en-US" dirty="0"/>
              <a:t>x</a:t>
            </a:r>
          </a:p>
        </p:txBody>
      </p:sp>
      <p:sp>
        <p:nvSpPr>
          <p:cNvPr id="24" name="TextBox 23">
            <a:extLst>
              <a:ext uri="{FF2B5EF4-FFF2-40B4-BE49-F238E27FC236}">
                <a16:creationId xmlns:a16="http://schemas.microsoft.com/office/drawing/2014/main" id="{F937C6EA-7978-40F9-098E-875BF101E983}"/>
              </a:ext>
            </a:extLst>
          </p:cNvPr>
          <p:cNvSpPr txBox="1"/>
          <p:nvPr/>
        </p:nvSpPr>
        <p:spPr>
          <a:xfrm>
            <a:off x="5802465" y="4491946"/>
            <a:ext cx="298174" cy="307777"/>
          </a:xfrm>
          <a:prstGeom prst="rect">
            <a:avLst/>
          </a:prstGeom>
          <a:noFill/>
        </p:spPr>
        <p:txBody>
          <a:bodyPr wrap="square" rtlCol="0">
            <a:spAutoFit/>
          </a:bodyPr>
          <a:lstStyle/>
          <a:p>
            <a:r>
              <a:rPr lang="en-US" dirty="0"/>
              <a:t>=</a:t>
            </a:r>
          </a:p>
        </p:txBody>
      </p:sp>
      <p:sp>
        <p:nvSpPr>
          <p:cNvPr id="25" name="Rectangle 24">
            <a:extLst>
              <a:ext uri="{FF2B5EF4-FFF2-40B4-BE49-F238E27FC236}">
                <a16:creationId xmlns:a16="http://schemas.microsoft.com/office/drawing/2014/main" id="{B5C77ED4-EE5F-8DBE-7261-1A8818508CC7}"/>
              </a:ext>
            </a:extLst>
          </p:cNvPr>
          <p:cNvSpPr/>
          <p:nvPr/>
        </p:nvSpPr>
        <p:spPr>
          <a:xfrm>
            <a:off x="6312231" y="4331572"/>
            <a:ext cx="1868557" cy="652007"/>
          </a:xfrm>
          <a:prstGeom prst="rect">
            <a:avLst/>
          </a:prstGeom>
          <a:solidFill>
            <a:srgbClr val="EA9C00"/>
          </a:solidFill>
          <a:ln>
            <a:solidFill>
              <a:srgbClr val="4510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Total Reimbursement for Learner</a:t>
            </a:r>
          </a:p>
        </p:txBody>
      </p:sp>
      <p:cxnSp>
        <p:nvCxnSpPr>
          <p:cNvPr id="22" name="Connector: Elbow 21">
            <a:extLst>
              <a:ext uri="{FF2B5EF4-FFF2-40B4-BE49-F238E27FC236}">
                <a16:creationId xmlns:a16="http://schemas.microsoft.com/office/drawing/2014/main" id="{6D15A909-3C82-3950-FEF6-C4B88D73BBA9}"/>
              </a:ext>
            </a:extLst>
          </p:cNvPr>
          <p:cNvCxnSpPr>
            <a:stCxn id="6" idx="2"/>
            <a:endCxn id="7" idx="0"/>
          </p:cNvCxnSpPr>
          <p:nvPr/>
        </p:nvCxnSpPr>
        <p:spPr>
          <a:xfrm rot="5400000">
            <a:off x="4432326" y="-678784"/>
            <a:ext cx="390669" cy="527966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F01AFA60-D68D-365D-506D-9D8C09766236}"/>
              </a:ext>
            </a:extLst>
          </p:cNvPr>
          <p:cNvCxnSpPr>
            <a:stCxn id="13" idx="2"/>
            <a:endCxn id="14" idx="0"/>
          </p:cNvCxnSpPr>
          <p:nvPr/>
        </p:nvCxnSpPr>
        <p:spPr>
          <a:xfrm rot="5400000">
            <a:off x="4402054" y="370310"/>
            <a:ext cx="451212" cy="527966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553CC987-9AD4-2F55-2125-AE2B7F30F5E2}"/>
              </a:ext>
            </a:extLst>
          </p:cNvPr>
          <p:cNvCxnSpPr>
            <a:stCxn id="17" idx="2"/>
            <a:endCxn id="5" idx="0"/>
          </p:cNvCxnSpPr>
          <p:nvPr/>
        </p:nvCxnSpPr>
        <p:spPr>
          <a:xfrm rot="5400000">
            <a:off x="4405752" y="1469831"/>
            <a:ext cx="443816" cy="527966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890281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414042"/>
      </a:dk1>
      <a:lt1>
        <a:srgbClr val="FFFFFD"/>
      </a:lt1>
      <a:dk2>
        <a:srgbClr val="939598"/>
      </a:dk2>
      <a:lt2>
        <a:srgbClr val="E6E7E8"/>
      </a:lt2>
      <a:accent1>
        <a:srgbClr val="451056"/>
      </a:accent1>
      <a:accent2>
        <a:srgbClr val="19647E"/>
      </a:accent2>
      <a:accent3>
        <a:srgbClr val="119DA4"/>
      </a:accent3>
      <a:accent4>
        <a:srgbClr val="FFC857"/>
      </a:accent4>
      <a:accent5>
        <a:srgbClr val="8F709A"/>
      </a:accent5>
      <a:accent6>
        <a:srgbClr val="B59FBB"/>
      </a:accent6>
      <a:hlink>
        <a:srgbClr val="19647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42455</TotalTime>
  <Words>738</Words>
  <Application>Microsoft Office PowerPoint</Application>
  <PresentationFormat>On-screen Show (16:9)</PresentationFormat>
  <Paragraphs>121</Paragraphs>
  <Slides>10</Slides>
  <Notes>7</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Simple Light</vt:lpstr>
      <vt:lpstr>Simple Light</vt:lpstr>
      <vt:lpstr>Credentials Program Training Webinar</vt:lpstr>
      <vt:lpstr>Agenda</vt:lpstr>
      <vt:lpstr>Timeline</vt:lpstr>
      <vt:lpstr>Critical Policies</vt:lpstr>
      <vt:lpstr>Credentials Program Resource Page</vt:lpstr>
      <vt:lpstr>Eligible Learners</vt:lpstr>
      <vt:lpstr>Eligible Costs</vt:lpstr>
      <vt:lpstr>Eligible Costs Examples</vt:lpstr>
      <vt:lpstr>Total Reimbursement Amount  Calculations</vt:lpstr>
      <vt:lpstr>Reimbursement Periods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Scholarship Reimbursement Workshop</dc:title>
  <dc:creator>Paige Morandi</dc:creator>
  <cp:lastModifiedBy>Amy Franklin</cp:lastModifiedBy>
  <cp:revision>365</cp:revision>
  <cp:lastPrinted>2024-05-07T16:50:59Z</cp:lastPrinted>
  <dcterms:modified xsi:type="dcterms:W3CDTF">2025-05-12T20:52:16Z</dcterms:modified>
</cp:coreProperties>
</file>